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notesMasterIdLst>
    <p:notesMasterId r:id="rId18"/>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s>
</file>

<file path=ppt/media/>
</file>

<file path=ppt/media/image-1-1.png>
</file>

<file path=ppt/media/image-1-2.png>
</file>

<file path=ppt/media/image-10-1.png>
</file>

<file path=ppt/media/image-11-1.png>
</file>

<file path=ppt/media/image-11-2.png>
</file>

<file path=ppt/media/image-12-1.png>
</file>

<file path=ppt/media/image-13-1.png>
</file>

<file path=ppt/media/image-13-2.png>
</file>

<file path=ppt/media/image-13-3.png>
</file>

<file path=ppt/media/image-14-1.png>
</file>

<file path=ppt/media/image-14-2.png>
</file>

<file path=ppt/media/image-15-1.png>
</file>

<file path=ppt/media/image-15-2.png>
</file>

<file path=ppt/media/image-16-1.png>
</file>

<file path=ppt/media/image-16-2.png>
</file>

<file path=ppt/media/image-2-1.png>
</file>

<file path=ppt/media/image-2-2.png>
</file>

<file path=ppt/media/image-3-1.png>
</file>

<file path=ppt/media/image-3-2.png>
</file>

<file path=ppt/media/image-4-1.png>
</file>

<file path=ppt/media/image-5-1.png>
</file>

<file path=ppt/media/image-6-1.png>
</file>

<file path=ppt/media/image-6-2.png>
</file>

<file path=ppt/media/image-7-1.png>
</file>

<file path=ppt/media/image-7-2.png>
</file>

<file path=ppt/media/image-8-1.png>
</file>

<file path=ppt/media/image-8-2.png>
</file>

<file path=ppt/media/image-8-3.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0-1.png"/><Relationship Id="rId3" Type="http://schemas.openxmlformats.org/officeDocument/2006/relationships/slideLayout" Target="../slideLayouts/slideLayout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slideLayout" Target="../slideLayouts/slideLayout1.xml"/><Relationship Id="rId5"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2-1.png"/><Relationship Id="rId3" Type="http://schemas.openxmlformats.org/officeDocument/2006/relationships/slideLayout" Target="../slideLayouts/slideLayout1.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5" Type="http://schemas.openxmlformats.org/officeDocument/2006/relationships/slideLayout" Target="../slideLayouts/slideLayout1.xml"/><Relationship Id="rId6"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4-1.png"/><Relationship Id="rId2" Type="http://schemas.openxmlformats.org/officeDocument/2006/relationships/image" Target="../media/image-14-2.png"/><Relationship Id="rId4" Type="http://schemas.openxmlformats.org/officeDocument/2006/relationships/slideLayout" Target="../slideLayouts/slideLayout1.xml"/><Relationship Id="rId5"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5-1.png"/><Relationship Id="rId2" Type="http://schemas.openxmlformats.org/officeDocument/2006/relationships/image" Target="../media/image-15-2.png"/><Relationship Id="rId4" Type="http://schemas.openxmlformats.org/officeDocument/2006/relationships/slideLayout" Target="../slideLayouts/slideLayout1.xml"/><Relationship Id="rId5"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6-1.png"/><Relationship Id="rId2" Type="http://schemas.openxmlformats.org/officeDocument/2006/relationships/image" Target="../media/image-16-2.png"/><Relationship Id="rId4" Type="http://schemas.openxmlformats.org/officeDocument/2006/relationships/slideLayout" Target="../slideLayouts/slideLayout1.xml"/><Relationship Id="rId5"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5-1.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262426"/>
            <a:ext cx="7477601" cy="1666399"/>
          </a:xfrm>
          <a:prstGeom prst="rect">
            <a:avLst/>
          </a:prstGeom>
          <a:noFill/>
          <a:ln/>
        </p:spPr>
        <p:txBody>
          <a:bodyPr wrap="square" rtlCol="0" anchor="t"/>
          <a:lstStyle/>
          <a:p>
            <a:pPr indent="0" marL="0">
              <a:lnSpc>
                <a:spcPts val="6561"/>
              </a:lnSpc>
              <a:buNone/>
            </a:pPr>
            <a:r>
              <a:rPr lang="en-US" sz="5249" b="1" dirty="0">
                <a:solidFill>
                  <a:srgbClr val="FFFFFF"/>
                </a:solidFill>
                <a:latin typeface="Syne" pitchFamily="34" charset="0"/>
                <a:ea typeface="Syne" pitchFamily="34" charset="-122"/>
                <a:cs typeface="Syne" pitchFamily="34" charset="-120"/>
              </a:rPr>
              <a:t>Welcome to AWS Training Course</a:t>
            </a:r>
            <a:endParaRPr lang="en-US" sz="5249" dirty="0"/>
          </a:p>
        </p:txBody>
      </p:sp>
      <p:sp>
        <p:nvSpPr>
          <p:cNvPr id="6" name="Text 3"/>
          <p:cNvSpPr/>
          <p:nvPr/>
        </p:nvSpPr>
        <p:spPr>
          <a:xfrm>
            <a:off x="833199" y="4262080"/>
            <a:ext cx="7477601" cy="1066205"/>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Over the next few days, we will cover a lot of ground in AWS, including IAM, EC2, EBS, S3, RDS, and Lambda. You'll learn how to create instances, buckets, and databases, use the AWS CLI, and configure security groups.</a:t>
            </a:r>
            <a:endParaRPr lang="en-US" sz="1750" dirty="0"/>
          </a:p>
        </p:txBody>
      </p:sp>
      <p:sp>
        <p:nvSpPr>
          <p:cNvPr id="7" name="Shape 4"/>
          <p:cNvSpPr/>
          <p:nvPr/>
        </p:nvSpPr>
        <p:spPr>
          <a:xfrm>
            <a:off x="833199" y="5594866"/>
            <a:ext cx="355402" cy="355402"/>
          </a:xfrm>
          <a:prstGeom prst="roundRect">
            <a:avLst>
              <a:gd name="adj" fmla="val 25726039"/>
            </a:avLst>
          </a:prstGeom>
          <a:solidFill>
            <a:srgbClr val="20DF07"/>
          </a:solidFill>
          <a:ln w="7620">
            <a:solidFill>
              <a:srgbClr val="FFFFFF"/>
            </a:solidFill>
            <a:prstDash val="solid"/>
          </a:ln>
        </p:spPr>
      </p:sp>
      <p:sp>
        <p:nvSpPr>
          <p:cNvPr id="8" name="Text 5"/>
          <p:cNvSpPr/>
          <p:nvPr/>
        </p:nvSpPr>
        <p:spPr>
          <a:xfrm>
            <a:off x="961311" y="5589746"/>
            <a:ext cx="99060" cy="365760"/>
          </a:xfrm>
          <a:prstGeom prst="rect">
            <a:avLst/>
          </a:prstGeom>
          <a:noFill/>
          <a:ln/>
        </p:spPr>
        <p:txBody>
          <a:bodyPr wrap="none" rtlCol="0" anchor="t"/>
          <a:lstStyle/>
          <a:p>
            <a:pPr algn="ctr" indent="0" marL="0">
              <a:lnSpc>
                <a:spcPts val="2880"/>
              </a:lnSpc>
              <a:buNone/>
            </a:pPr>
            <a:r>
              <a:rPr lang="en-US" sz="1152" dirty="0">
                <a:solidFill>
                  <a:srgbClr val="3C3838"/>
                </a:solidFill>
                <a:latin typeface="Arimo" pitchFamily="34" charset="0"/>
                <a:ea typeface="Arimo" pitchFamily="34" charset="-122"/>
                <a:cs typeface="Arimo" pitchFamily="34" charset="-120"/>
              </a:rPr>
              <a:t>V</a:t>
            </a:r>
            <a:endParaRPr lang="en-US" sz="1152" dirty="0"/>
          </a:p>
        </p:txBody>
      </p:sp>
      <p:sp>
        <p:nvSpPr>
          <p:cNvPr id="9" name="Text 6"/>
          <p:cNvSpPr/>
          <p:nvPr/>
        </p:nvSpPr>
        <p:spPr>
          <a:xfrm>
            <a:off x="1299686" y="5578197"/>
            <a:ext cx="2308860" cy="388858"/>
          </a:xfrm>
          <a:prstGeom prst="rect">
            <a:avLst/>
          </a:prstGeom>
          <a:noFill/>
          <a:ln/>
        </p:spPr>
        <p:txBody>
          <a:bodyPr wrap="none" rtlCol="0" anchor="t"/>
          <a:lstStyle/>
          <a:p>
            <a:pPr algn="l" indent="0" marL="0">
              <a:lnSpc>
                <a:spcPts val="3062"/>
              </a:lnSpc>
              <a:buNone/>
            </a:pPr>
            <a:r>
              <a:rPr lang="en-US" sz="2187" b="1" dirty="0">
                <a:solidFill>
                  <a:srgbClr val="D9E1FF"/>
                </a:solidFill>
                <a:latin typeface="Arimo" pitchFamily="34" charset="0"/>
                <a:ea typeface="Arimo" pitchFamily="34" charset="-122"/>
                <a:cs typeface="Arimo" pitchFamily="34" charset="-120"/>
              </a:rPr>
              <a:t>by Vidyasagar  VB</a:t>
            </a:r>
            <a:endParaRPr lang="en-US" sz="2187" dirty="0"/>
          </a:p>
        </p:txBody>
      </p:sp>
      <p:pic>
        <p:nvPicPr>
          <p:cNvPr id="1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2348389" y="1869519"/>
            <a:ext cx="9933503" cy="1388745"/>
          </a:xfrm>
          <a:prstGeom prst="rect">
            <a:avLst/>
          </a:prstGeom>
          <a:noFill/>
          <a:ln/>
        </p:spPr>
        <p:txBody>
          <a:bodyPr wrap="squar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S3 Static Website Hosting, Encryption, and Storage Classes</a:t>
            </a:r>
            <a:endParaRPr lang="en-US" sz="4374" dirty="0"/>
          </a:p>
        </p:txBody>
      </p:sp>
      <p:sp>
        <p:nvSpPr>
          <p:cNvPr id="5" name="Text 3"/>
          <p:cNvSpPr/>
          <p:nvPr/>
        </p:nvSpPr>
        <p:spPr>
          <a:xfrm>
            <a:off x="2348389" y="3813691"/>
            <a:ext cx="2221944"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S3 Hosting</a:t>
            </a:r>
            <a:endParaRPr lang="en-US" sz="2187" dirty="0"/>
          </a:p>
        </p:txBody>
      </p:sp>
      <p:sp>
        <p:nvSpPr>
          <p:cNvPr id="6" name="Text 4"/>
          <p:cNvSpPr/>
          <p:nvPr/>
        </p:nvSpPr>
        <p:spPr>
          <a:xfrm>
            <a:off x="2348389" y="4383048"/>
            <a:ext cx="2949416" cy="1421606"/>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S3 allows static files in a bucket to be hosted. Use an S3 bucket as a web server with static website hosting.</a:t>
            </a:r>
            <a:endParaRPr lang="en-US" sz="1750" dirty="0"/>
          </a:p>
        </p:txBody>
      </p:sp>
      <p:sp>
        <p:nvSpPr>
          <p:cNvPr id="7" name="Text 5"/>
          <p:cNvSpPr/>
          <p:nvPr/>
        </p:nvSpPr>
        <p:spPr>
          <a:xfrm>
            <a:off x="5847398" y="3813691"/>
            <a:ext cx="2221944"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Encryption</a:t>
            </a:r>
            <a:endParaRPr lang="en-US" sz="2187" dirty="0"/>
          </a:p>
        </p:txBody>
      </p:sp>
      <p:sp>
        <p:nvSpPr>
          <p:cNvPr id="8" name="Text 6"/>
          <p:cNvSpPr/>
          <p:nvPr/>
        </p:nvSpPr>
        <p:spPr>
          <a:xfrm>
            <a:off x="5847398" y="4383048"/>
            <a:ext cx="2949416" cy="1066205"/>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S3 encrypts files using SSE-S3 or SSE-KMS to protect your data.</a:t>
            </a:r>
            <a:endParaRPr lang="en-US" sz="1750" dirty="0"/>
          </a:p>
        </p:txBody>
      </p:sp>
      <p:sp>
        <p:nvSpPr>
          <p:cNvPr id="9" name="Text 7"/>
          <p:cNvSpPr/>
          <p:nvPr/>
        </p:nvSpPr>
        <p:spPr>
          <a:xfrm>
            <a:off x="9346406" y="3813691"/>
            <a:ext cx="2453640"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Storage Classes</a:t>
            </a:r>
            <a:endParaRPr lang="en-US" sz="2187" dirty="0"/>
          </a:p>
        </p:txBody>
      </p:sp>
      <p:sp>
        <p:nvSpPr>
          <p:cNvPr id="10" name="Text 8"/>
          <p:cNvSpPr/>
          <p:nvPr/>
        </p:nvSpPr>
        <p:spPr>
          <a:xfrm>
            <a:off x="9346406" y="4383048"/>
            <a:ext cx="2949416" cy="1777008"/>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S3 has different storage classes, such as Amazon S3 Standard, Standard-Infrequent (</a:t>
            </a:r>
            <a:pPr indent="0" marL="0">
              <a:lnSpc>
                <a:spcPts val="2799"/>
              </a:lnSpc>
              <a:buNone/>
            </a:pPr>
            <a:r>
              <a:rPr lang="en-US" sz="1750" b="1" dirty="0">
                <a:solidFill>
                  <a:srgbClr val="D9E1FF"/>
                </a:solidFill>
                <a:latin typeface="Arimo" pitchFamily="34" charset="0"/>
                <a:ea typeface="Arimo" pitchFamily="34" charset="-122"/>
                <a:cs typeface="Arimo" pitchFamily="34" charset="-120"/>
              </a:rPr>
              <a:t>IA</a:t>
            </a:r>
            <a:pPr indent="0" marL="0">
              <a:lnSpc>
                <a:spcPts val="2799"/>
              </a:lnSpc>
              <a:buNone/>
            </a:pPr>
            <a:r>
              <a:rPr lang="en-US" sz="1750" dirty="0">
                <a:solidFill>
                  <a:srgbClr val="D9E1FF"/>
                </a:solidFill>
                <a:latin typeface="Arimo" pitchFamily="34" charset="0"/>
                <a:ea typeface="Arimo" pitchFamily="34" charset="-122"/>
                <a:cs typeface="Arimo" pitchFamily="34" charset="-120"/>
              </a:rPr>
              <a:t>) and Amazon S3 Glacier.</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833199" y="1765340"/>
            <a:ext cx="5867400"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CLI and Cloudfront</a:t>
            </a:r>
            <a:endParaRPr lang="en-US" sz="4374" dirty="0"/>
          </a:p>
        </p:txBody>
      </p:sp>
      <p:sp>
        <p:nvSpPr>
          <p:cNvPr id="6" name="Shape 3"/>
          <p:cNvSpPr/>
          <p:nvPr/>
        </p:nvSpPr>
        <p:spPr>
          <a:xfrm>
            <a:off x="833199" y="2792968"/>
            <a:ext cx="9306401" cy="1724501"/>
          </a:xfrm>
          <a:prstGeom prst="roundRect">
            <a:avLst>
              <a:gd name="adj" fmla="val 3865"/>
            </a:avLst>
          </a:prstGeom>
          <a:solidFill>
            <a:srgbClr val="171542"/>
          </a:solidFill>
          <a:ln/>
        </p:spPr>
      </p:sp>
      <p:sp>
        <p:nvSpPr>
          <p:cNvPr id="7" name="Text 4"/>
          <p:cNvSpPr/>
          <p:nvPr/>
        </p:nvSpPr>
        <p:spPr>
          <a:xfrm>
            <a:off x="1055370" y="3015139"/>
            <a:ext cx="2994660"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Launch an instance</a:t>
            </a:r>
            <a:endParaRPr lang="en-US" sz="2187" dirty="0"/>
          </a:p>
        </p:txBody>
      </p:sp>
      <p:sp>
        <p:nvSpPr>
          <p:cNvPr id="8" name="Text 5"/>
          <p:cNvSpPr/>
          <p:nvPr/>
        </p:nvSpPr>
        <p:spPr>
          <a:xfrm>
            <a:off x="1055370" y="3584496"/>
            <a:ext cx="8862060" cy="710803"/>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Launch EC2 instance, create an IAM user, and install the AWS CLI using the command prompt.</a:t>
            </a:r>
            <a:endParaRPr lang="en-US" sz="1750" dirty="0"/>
          </a:p>
        </p:txBody>
      </p:sp>
      <p:sp>
        <p:nvSpPr>
          <p:cNvPr id="9" name="Shape 6"/>
          <p:cNvSpPr/>
          <p:nvPr/>
        </p:nvSpPr>
        <p:spPr>
          <a:xfrm>
            <a:off x="833199" y="4739640"/>
            <a:ext cx="9306401" cy="1724501"/>
          </a:xfrm>
          <a:prstGeom prst="roundRect">
            <a:avLst>
              <a:gd name="adj" fmla="val 3865"/>
            </a:avLst>
          </a:prstGeom>
          <a:solidFill>
            <a:srgbClr val="171542"/>
          </a:solidFill>
          <a:ln/>
        </p:spPr>
      </p:sp>
      <p:sp>
        <p:nvSpPr>
          <p:cNvPr id="10" name="Text 7"/>
          <p:cNvSpPr/>
          <p:nvPr/>
        </p:nvSpPr>
        <p:spPr>
          <a:xfrm>
            <a:off x="1055370" y="4961811"/>
            <a:ext cx="2221944"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CloudFront</a:t>
            </a:r>
            <a:endParaRPr lang="en-US" sz="2187" dirty="0"/>
          </a:p>
        </p:txBody>
      </p:sp>
      <p:sp>
        <p:nvSpPr>
          <p:cNvPr id="11" name="Text 8"/>
          <p:cNvSpPr/>
          <p:nvPr/>
        </p:nvSpPr>
        <p:spPr>
          <a:xfrm>
            <a:off x="1055370" y="5531168"/>
            <a:ext cx="8862060" cy="710803"/>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Content Delivery Network for Amazon Web Services. Cloudfront is used to serve cached content from the nearest datacenter from the user's location.</a:t>
            </a:r>
            <a:endParaRPr lang="en-US" sz="1750" dirty="0"/>
          </a:p>
        </p:txBody>
      </p:sp>
      <p:pic>
        <p:nvPicPr>
          <p:cNvPr id="1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2348389" y="2394466"/>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AWS Lambda</a:t>
            </a:r>
            <a:endParaRPr lang="en-US" sz="4374" dirty="0"/>
          </a:p>
        </p:txBody>
      </p:sp>
      <p:sp>
        <p:nvSpPr>
          <p:cNvPr id="5" name="Text 3"/>
          <p:cNvSpPr/>
          <p:nvPr/>
        </p:nvSpPr>
        <p:spPr>
          <a:xfrm>
            <a:off x="2348389" y="3644265"/>
            <a:ext cx="2221944"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Lambda</a:t>
            </a:r>
            <a:endParaRPr lang="en-US" sz="2187" dirty="0"/>
          </a:p>
        </p:txBody>
      </p:sp>
      <p:sp>
        <p:nvSpPr>
          <p:cNvPr id="6" name="Text 4"/>
          <p:cNvSpPr/>
          <p:nvPr/>
        </p:nvSpPr>
        <p:spPr>
          <a:xfrm>
            <a:off x="2348389" y="4213622"/>
            <a:ext cx="4695706" cy="1421606"/>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AWS Lambda allows you to run code without managing infrastructure, ideal for serverless services. Create a function and access permissions using IAM roles.</a:t>
            </a:r>
            <a:endParaRPr lang="en-US" sz="1750" dirty="0"/>
          </a:p>
        </p:txBody>
      </p:sp>
      <p:sp>
        <p:nvSpPr>
          <p:cNvPr id="7" name="Text 5"/>
          <p:cNvSpPr/>
          <p:nvPr/>
        </p:nvSpPr>
        <p:spPr>
          <a:xfrm>
            <a:off x="7593687" y="3644265"/>
            <a:ext cx="2221944"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AWS Iam</a:t>
            </a:r>
            <a:endParaRPr lang="en-US" sz="2187" dirty="0"/>
          </a:p>
        </p:txBody>
      </p:sp>
      <p:sp>
        <p:nvSpPr>
          <p:cNvPr id="8" name="Text 6"/>
          <p:cNvSpPr/>
          <p:nvPr/>
        </p:nvSpPr>
        <p:spPr>
          <a:xfrm>
            <a:off x="7593687" y="4213622"/>
            <a:ext cx="4695706" cy="1066205"/>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IAM provides enhanced security. Modify IAM roles to support managing user access to resources.</a:t>
            </a:r>
            <a:endParaRPr lang="en-US" sz="1750" dirty="0"/>
          </a:p>
        </p:txBody>
      </p:sp>
      <p:pic>
        <p:nvPicPr>
          <p:cNvPr id="9"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2348389" y="927735"/>
            <a:ext cx="9532620"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Amazon EFS and Amazon SSM</a:t>
            </a:r>
            <a:endParaRPr lang="en-US" sz="4374" dirty="0"/>
          </a:p>
        </p:txBody>
      </p:sp>
      <p:pic>
        <p:nvPicPr>
          <p:cNvPr id="5" name="Image 0" descr="preencoded.png">    </p:cNvPr>
          <p:cNvPicPr>
            <a:picLocks noChangeAspect="1"/>
          </p:cNvPicPr>
          <p:nvPr/>
        </p:nvPicPr>
        <p:blipFill>
          <a:blip r:embed="rId1"/>
          <a:stretch>
            <a:fillRect/>
          </a:stretch>
        </p:blipFill>
        <p:spPr>
          <a:xfrm>
            <a:off x="2348389" y="2066449"/>
            <a:ext cx="4800124" cy="2966680"/>
          </a:xfrm>
          <a:prstGeom prst="rect">
            <a:avLst/>
          </a:prstGeom>
        </p:spPr>
      </p:pic>
      <p:sp>
        <p:nvSpPr>
          <p:cNvPr id="6" name="Text 3"/>
          <p:cNvSpPr/>
          <p:nvPr/>
        </p:nvSpPr>
        <p:spPr>
          <a:xfrm>
            <a:off x="2348389" y="5310783"/>
            <a:ext cx="2221944"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Amazon EFS</a:t>
            </a:r>
            <a:endParaRPr lang="en-US" sz="2187" dirty="0"/>
          </a:p>
        </p:txBody>
      </p:sp>
      <p:sp>
        <p:nvSpPr>
          <p:cNvPr id="7" name="Text 4"/>
          <p:cNvSpPr/>
          <p:nvPr/>
        </p:nvSpPr>
        <p:spPr>
          <a:xfrm>
            <a:off x="2348389" y="5880140"/>
            <a:ext cx="4800124" cy="1421606"/>
          </a:xfrm>
          <a:prstGeom prst="rect">
            <a:avLst/>
          </a:prstGeom>
          <a:noFill/>
          <a:ln/>
        </p:spPr>
        <p:txBody>
          <a:bodyPr wrap="squar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Use Amazon Elastic File System to create a distributed file system that can be used across multiple instances. Modify IAM roles supporting proper permissions.</a:t>
            </a:r>
            <a:endParaRPr lang="en-US" sz="1750" dirty="0"/>
          </a:p>
        </p:txBody>
      </p:sp>
      <p:pic>
        <p:nvPicPr>
          <p:cNvPr id="8" name="Image 1" descr="preencoded.png">    </p:cNvPr>
          <p:cNvPicPr>
            <a:picLocks noChangeAspect="1"/>
          </p:cNvPicPr>
          <p:nvPr/>
        </p:nvPicPr>
        <p:blipFill>
          <a:blip r:embed="rId2"/>
          <a:stretch>
            <a:fillRect/>
          </a:stretch>
        </p:blipFill>
        <p:spPr>
          <a:xfrm>
            <a:off x="7481768" y="2066449"/>
            <a:ext cx="4800124" cy="2966680"/>
          </a:xfrm>
          <a:prstGeom prst="rect">
            <a:avLst/>
          </a:prstGeom>
        </p:spPr>
      </p:pic>
      <p:sp>
        <p:nvSpPr>
          <p:cNvPr id="9" name="Text 5"/>
          <p:cNvSpPr/>
          <p:nvPr/>
        </p:nvSpPr>
        <p:spPr>
          <a:xfrm>
            <a:off x="7481768" y="5310783"/>
            <a:ext cx="2221944"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Amazon SSM</a:t>
            </a:r>
            <a:endParaRPr lang="en-US" sz="2187" dirty="0"/>
          </a:p>
        </p:txBody>
      </p:sp>
      <p:sp>
        <p:nvSpPr>
          <p:cNvPr id="10" name="Text 6"/>
          <p:cNvSpPr/>
          <p:nvPr/>
        </p:nvSpPr>
        <p:spPr>
          <a:xfrm>
            <a:off x="7481768" y="5880140"/>
            <a:ext cx="4800124" cy="710803"/>
          </a:xfrm>
          <a:prstGeom prst="rect">
            <a:avLst/>
          </a:prstGeom>
          <a:noFill/>
          <a:ln/>
        </p:spPr>
        <p:txBody>
          <a:bodyPr wrap="squar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Use Amazon Simple Systems Manager to manage your EC2 infrastructure at scale.</a:t>
            </a:r>
            <a:endParaRPr lang="en-US" sz="1750" dirty="0"/>
          </a:p>
        </p:txBody>
      </p:sp>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1712357"/>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Amazon RDS</a:t>
            </a:r>
            <a:endParaRPr lang="en-US" sz="4374" dirty="0"/>
          </a:p>
        </p:txBody>
      </p:sp>
      <p:sp>
        <p:nvSpPr>
          <p:cNvPr id="6" name="Shape 3"/>
          <p:cNvSpPr/>
          <p:nvPr/>
        </p:nvSpPr>
        <p:spPr>
          <a:xfrm>
            <a:off x="4810244" y="2739985"/>
            <a:ext cx="27742" cy="3777139"/>
          </a:xfrm>
          <a:prstGeom prst="rect">
            <a:avLst/>
          </a:prstGeom>
          <a:solidFill>
            <a:srgbClr val="8061FF"/>
          </a:solidFill>
          <a:ln/>
        </p:spPr>
      </p:sp>
      <p:sp>
        <p:nvSpPr>
          <p:cNvPr id="7" name="Shape 4"/>
          <p:cNvSpPr/>
          <p:nvPr/>
        </p:nvSpPr>
        <p:spPr>
          <a:xfrm>
            <a:off x="5074027" y="3149620"/>
            <a:ext cx="777597" cy="27742"/>
          </a:xfrm>
          <a:prstGeom prst="rect">
            <a:avLst/>
          </a:prstGeom>
          <a:solidFill>
            <a:srgbClr val="8061FF"/>
          </a:solidFill>
          <a:ln/>
        </p:spPr>
      </p:sp>
      <p:sp>
        <p:nvSpPr>
          <p:cNvPr id="8" name="Shape 5"/>
          <p:cNvSpPr/>
          <p:nvPr/>
        </p:nvSpPr>
        <p:spPr>
          <a:xfrm>
            <a:off x="4574084" y="2913578"/>
            <a:ext cx="499943" cy="499943"/>
          </a:xfrm>
          <a:prstGeom prst="roundRect">
            <a:avLst>
              <a:gd name="adj" fmla="val 13333"/>
            </a:avLst>
          </a:prstGeom>
          <a:solidFill>
            <a:srgbClr val="171542"/>
          </a:solidFill>
          <a:ln/>
        </p:spPr>
      </p:sp>
      <p:sp>
        <p:nvSpPr>
          <p:cNvPr id="9" name="Text 6"/>
          <p:cNvSpPr/>
          <p:nvPr/>
        </p:nvSpPr>
        <p:spPr>
          <a:xfrm>
            <a:off x="4759226" y="2955250"/>
            <a:ext cx="12954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1</a:t>
            </a:r>
            <a:endParaRPr lang="en-US" sz="2624" dirty="0"/>
          </a:p>
        </p:txBody>
      </p:sp>
      <p:sp>
        <p:nvSpPr>
          <p:cNvPr id="10" name="Text 7"/>
          <p:cNvSpPr/>
          <p:nvPr/>
        </p:nvSpPr>
        <p:spPr>
          <a:xfrm>
            <a:off x="6046113" y="2962156"/>
            <a:ext cx="3268980"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Downloading SQLyog</a:t>
            </a:r>
            <a:endParaRPr lang="en-US" sz="2187" dirty="0"/>
          </a:p>
        </p:txBody>
      </p:sp>
      <p:sp>
        <p:nvSpPr>
          <p:cNvPr id="11" name="Text 8"/>
          <p:cNvSpPr/>
          <p:nvPr/>
        </p:nvSpPr>
        <p:spPr>
          <a:xfrm>
            <a:off x="6046113" y="3531513"/>
            <a:ext cx="7751088" cy="710803"/>
          </a:xfrm>
          <a:prstGeom prst="rect">
            <a:avLst/>
          </a:prstGeom>
          <a:noFill/>
          <a:ln/>
        </p:spPr>
        <p:txBody>
          <a:bodyPr wrap="squar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Start with downloading SQLyog from GitHub and setting </a:t>
            </a:r>
            <a:pPr algn="l" indent="0" marL="0">
              <a:lnSpc>
                <a:spcPts val="2799"/>
              </a:lnSpc>
              <a:buNone/>
            </a:pPr>
            <a:r>
              <a:rPr lang="en-US" sz="1750" b="1" dirty="0">
                <a:solidFill>
                  <a:srgbClr val="D9E1FF"/>
                </a:solidFill>
                <a:latin typeface="Arimo" pitchFamily="34" charset="0"/>
                <a:ea typeface="Arimo" pitchFamily="34" charset="-122"/>
                <a:cs typeface="Arimo" pitchFamily="34" charset="-120"/>
              </a:rPr>
              <a:t>enableRowSelect</a:t>
            </a:r>
            <a:pPr algn="l" indent="0" marL="0">
              <a:lnSpc>
                <a:spcPts val="2799"/>
              </a:lnSpc>
              <a:buNone/>
            </a:pPr>
            <a:r>
              <a:rPr lang="en-US" sz="1750" dirty="0">
                <a:solidFill>
                  <a:srgbClr val="D9E1FF"/>
                </a:solidFill>
                <a:latin typeface="Arimo" pitchFamily="34" charset="0"/>
                <a:ea typeface="Arimo" pitchFamily="34" charset="-122"/>
                <a:cs typeface="Arimo" pitchFamily="34" charset="-120"/>
              </a:rPr>
              <a:t> to true in order to select multiple rows.</a:t>
            </a:r>
            <a:endParaRPr lang="en-US" sz="1750" dirty="0"/>
          </a:p>
        </p:txBody>
      </p:sp>
      <p:sp>
        <p:nvSpPr>
          <p:cNvPr id="12" name="Shape 9"/>
          <p:cNvSpPr/>
          <p:nvPr/>
        </p:nvSpPr>
        <p:spPr>
          <a:xfrm>
            <a:off x="5074027" y="5149275"/>
            <a:ext cx="777597" cy="27742"/>
          </a:xfrm>
          <a:prstGeom prst="rect">
            <a:avLst/>
          </a:prstGeom>
          <a:solidFill>
            <a:srgbClr val="8061FF"/>
          </a:solidFill>
          <a:ln/>
        </p:spPr>
      </p:sp>
      <p:sp>
        <p:nvSpPr>
          <p:cNvPr id="13" name="Shape 10"/>
          <p:cNvSpPr/>
          <p:nvPr/>
        </p:nvSpPr>
        <p:spPr>
          <a:xfrm>
            <a:off x="4574084" y="4913233"/>
            <a:ext cx="499943" cy="499943"/>
          </a:xfrm>
          <a:prstGeom prst="roundRect">
            <a:avLst>
              <a:gd name="adj" fmla="val 13333"/>
            </a:avLst>
          </a:prstGeom>
          <a:solidFill>
            <a:srgbClr val="171542"/>
          </a:solidFill>
          <a:ln/>
        </p:spPr>
      </p:sp>
      <p:sp>
        <p:nvSpPr>
          <p:cNvPr id="14" name="Text 11"/>
          <p:cNvSpPr/>
          <p:nvPr/>
        </p:nvSpPr>
        <p:spPr>
          <a:xfrm>
            <a:off x="4721126" y="4954905"/>
            <a:ext cx="20574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2</a:t>
            </a:r>
            <a:endParaRPr lang="en-US" sz="2624" dirty="0"/>
          </a:p>
        </p:txBody>
      </p:sp>
      <p:sp>
        <p:nvSpPr>
          <p:cNvPr id="15" name="Text 12"/>
          <p:cNvSpPr/>
          <p:nvPr/>
        </p:nvSpPr>
        <p:spPr>
          <a:xfrm>
            <a:off x="6046113" y="4961811"/>
            <a:ext cx="2606040"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Installing SQLyog</a:t>
            </a:r>
            <a:endParaRPr lang="en-US" sz="2187" dirty="0"/>
          </a:p>
        </p:txBody>
      </p:sp>
      <p:sp>
        <p:nvSpPr>
          <p:cNvPr id="16" name="Text 13"/>
          <p:cNvSpPr/>
          <p:nvPr/>
        </p:nvSpPr>
        <p:spPr>
          <a:xfrm>
            <a:off x="6046113" y="5531168"/>
            <a:ext cx="7751088" cy="355402"/>
          </a:xfrm>
          <a:prstGeom prst="rect">
            <a:avLst/>
          </a:prstGeom>
          <a:noFill/>
          <a:ln/>
        </p:spPr>
        <p:txBody>
          <a:bodyPr wrap="non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After downloading SQLyog, install and create the first database.</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1418153"/>
            <a:ext cx="9306401" cy="1388745"/>
          </a:xfrm>
          <a:prstGeom prst="rect">
            <a:avLst/>
          </a:prstGeom>
          <a:noFill/>
          <a:ln/>
        </p:spPr>
        <p:txBody>
          <a:bodyPr wrap="squar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Route53 and AWS Trusted Advisor</a:t>
            </a:r>
            <a:endParaRPr lang="en-US" sz="4374" dirty="0"/>
          </a:p>
        </p:txBody>
      </p:sp>
      <p:sp>
        <p:nvSpPr>
          <p:cNvPr id="6" name="Shape 3"/>
          <p:cNvSpPr/>
          <p:nvPr/>
        </p:nvSpPr>
        <p:spPr>
          <a:xfrm>
            <a:off x="4490799" y="3140154"/>
            <a:ext cx="9306401" cy="1369100"/>
          </a:xfrm>
          <a:prstGeom prst="roundRect">
            <a:avLst>
              <a:gd name="adj" fmla="val 4869"/>
            </a:avLst>
          </a:prstGeom>
          <a:solidFill>
            <a:srgbClr val="171542"/>
          </a:solidFill>
          <a:ln/>
        </p:spPr>
      </p:sp>
      <p:sp>
        <p:nvSpPr>
          <p:cNvPr id="7" name="Text 4"/>
          <p:cNvSpPr/>
          <p:nvPr/>
        </p:nvSpPr>
        <p:spPr>
          <a:xfrm>
            <a:off x="4712970" y="3362325"/>
            <a:ext cx="2221944"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Route53</a:t>
            </a:r>
            <a:endParaRPr lang="en-US" sz="2187" dirty="0"/>
          </a:p>
        </p:txBody>
      </p:sp>
      <p:sp>
        <p:nvSpPr>
          <p:cNvPr id="8" name="Text 5"/>
          <p:cNvSpPr/>
          <p:nvPr/>
        </p:nvSpPr>
        <p:spPr>
          <a:xfrm>
            <a:off x="4712970" y="3931682"/>
            <a:ext cx="8862060" cy="355402"/>
          </a:xfrm>
          <a:prstGeom prst="rect">
            <a:avLst/>
          </a:prstGeom>
          <a:noFill/>
          <a:ln/>
        </p:spPr>
        <p:txBody>
          <a:bodyPr wrap="non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Use Route53 to register a domain, create a hosted zone, and create a health check.</a:t>
            </a:r>
            <a:endParaRPr lang="en-US" sz="1750" dirty="0"/>
          </a:p>
        </p:txBody>
      </p:sp>
      <p:sp>
        <p:nvSpPr>
          <p:cNvPr id="9" name="Shape 6"/>
          <p:cNvSpPr/>
          <p:nvPr/>
        </p:nvSpPr>
        <p:spPr>
          <a:xfrm>
            <a:off x="4490799" y="4731425"/>
            <a:ext cx="9306401" cy="2079903"/>
          </a:xfrm>
          <a:prstGeom prst="roundRect">
            <a:avLst>
              <a:gd name="adj" fmla="val 3205"/>
            </a:avLst>
          </a:prstGeom>
          <a:solidFill>
            <a:srgbClr val="171542"/>
          </a:solidFill>
          <a:ln/>
        </p:spPr>
      </p:sp>
      <p:sp>
        <p:nvSpPr>
          <p:cNvPr id="10" name="Text 7"/>
          <p:cNvSpPr/>
          <p:nvPr/>
        </p:nvSpPr>
        <p:spPr>
          <a:xfrm>
            <a:off x="4712970" y="4953595"/>
            <a:ext cx="3192780"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AWS Trusted Advisor</a:t>
            </a:r>
            <a:endParaRPr lang="en-US" sz="2187" dirty="0"/>
          </a:p>
        </p:txBody>
      </p:sp>
      <p:sp>
        <p:nvSpPr>
          <p:cNvPr id="11" name="Text 8"/>
          <p:cNvSpPr/>
          <p:nvPr/>
        </p:nvSpPr>
        <p:spPr>
          <a:xfrm>
            <a:off x="4712970" y="5522952"/>
            <a:ext cx="8862060" cy="1066205"/>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AWS Trusted Advisor provides optimization and cost control to AWS services by inspecting your AWS environment and providing recommendations when opportunities exist to reduce cost or improve system performance and reliability.</a:t>
            </a:r>
            <a:endParaRPr lang="en-US" sz="1750" dirty="0"/>
          </a:p>
        </p:txBody>
      </p:sp>
      <p:pic>
        <p:nvPicPr>
          <p:cNvPr id="1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0" y="0"/>
            <a:ext cx="14630400" cy="2777490"/>
          </a:xfrm>
          <a:prstGeom prst="rect">
            <a:avLst/>
          </a:prstGeom>
        </p:spPr>
      </p:pic>
      <p:sp>
        <p:nvSpPr>
          <p:cNvPr id="5" name="Text 2"/>
          <p:cNvSpPr/>
          <p:nvPr/>
        </p:nvSpPr>
        <p:spPr>
          <a:xfrm>
            <a:off x="2348389" y="3976211"/>
            <a:ext cx="6027420"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Interview Questions</a:t>
            </a:r>
            <a:endParaRPr lang="en-US" sz="4374" dirty="0"/>
          </a:p>
        </p:txBody>
      </p:sp>
      <p:sp>
        <p:nvSpPr>
          <p:cNvPr id="6" name="Text 3"/>
          <p:cNvSpPr/>
          <p:nvPr/>
        </p:nvSpPr>
        <p:spPr>
          <a:xfrm>
            <a:off x="2348389" y="5003840"/>
            <a:ext cx="9933503" cy="710803"/>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What is the difference between an Aname record and a Cname record? An Aname record points a name to a specific IP, while Cname record points a name to another name.</a:t>
            </a:r>
            <a:endParaRPr lang="en-US" sz="1750" dirty="0"/>
          </a:p>
        </p:txBody>
      </p:sp>
      <p:sp>
        <p:nvSpPr>
          <p:cNvPr id="7" name="Text 4"/>
          <p:cNvSpPr/>
          <p:nvPr/>
        </p:nvSpPr>
        <p:spPr>
          <a:xfrm>
            <a:off x="2348389" y="5964555"/>
            <a:ext cx="9933503" cy="1066205"/>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Can we purchase AWS resources in advance? Yes, AWS offers reservation services such as AWS Reserved Instances (RIs) and Savings Plans where you can pre-reserve compute resources in advance to help lower costs.</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1712357"/>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IAM and MFA</a:t>
            </a:r>
            <a:endParaRPr lang="en-US" sz="4374" dirty="0"/>
          </a:p>
        </p:txBody>
      </p:sp>
      <p:sp>
        <p:nvSpPr>
          <p:cNvPr id="6" name="Shape 3"/>
          <p:cNvSpPr/>
          <p:nvPr/>
        </p:nvSpPr>
        <p:spPr>
          <a:xfrm>
            <a:off x="4810244" y="2739985"/>
            <a:ext cx="27742" cy="3777139"/>
          </a:xfrm>
          <a:prstGeom prst="rect">
            <a:avLst/>
          </a:prstGeom>
          <a:solidFill>
            <a:srgbClr val="8061FF"/>
          </a:solidFill>
          <a:ln/>
        </p:spPr>
      </p:sp>
      <p:sp>
        <p:nvSpPr>
          <p:cNvPr id="7" name="Shape 4"/>
          <p:cNvSpPr/>
          <p:nvPr/>
        </p:nvSpPr>
        <p:spPr>
          <a:xfrm>
            <a:off x="5074027" y="3149620"/>
            <a:ext cx="777597" cy="27742"/>
          </a:xfrm>
          <a:prstGeom prst="rect">
            <a:avLst/>
          </a:prstGeom>
          <a:solidFill>
            <a:srgbClr val="8061FF"/>
          </a:solidFill>
          <a:ln/>
        </p:spPr>
      </p:sp>
      <p:sp>
        <p:nvSpPr>
          <p:cNvPr id="8" name="Shape 5"/>
          <p:cNvSpPr/>
          <p:nvPr/>
        </p:nvSpPr>
        <p:spPr>
          <a:xfrm>
            <a:off x="4574084" y="2913578"/>
            <a:ext cx="499943" cy="499943"/>
          </a:xfrm>
          <a:prstGeom prst="roundRect">
            <a:avLst>
              <a:gd name="adj" fmla="val 13333"/>
            </a:avLst>
          </a:prstGeom>
          <a:solidFill>
            <a:srgbClr val="171542"/>
          </a:solidFill>
          <a:ln/>
        </p:spPr>
      </p:sp>
      <p:sp>
        <p:nvSpPr>
          <p:cNvPr id="9" name="Text 6"/>
          <p:cNvSpPr/>
          <p:nvPr/>
        </p:nvSpPr>
        <p:spPr>
          <a:xfrm>
            <a:off x="4759226" y="2955250"/>
            <a:ext cx="12954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1</a:t>
            </a:r>
            <a:endParaRPr lang="en-US" sz="2624" dirty="0"/>
          </a:p>
        </p:txBody>
      </p:sp>
      <p:sp>
        <p:nvSpPr>
          <p:cNvPr id="10" name="Text 7"/>
          <p:cNvSpPr/>
          <p:nvPr/>
        </p:nvSpPr>
        <p:spPr>
          <a:xfrm>
            <a:off x="6046113" y="2962156"/>
            <a:ext cx="5166360"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Identity and Access Management</a:t>
            </a:r>
            <a:endParaRPr lang="en-US" sz="2187" dirty="0"/>
          </a:p>
        </p:txBody>
      </p:sp>
      <p:sp>
        <p:nvSpPr>
          <p:cNvPr id="11" name="Text 8"/>
          <p:cNvSpPr/>
          <p:nvPr/>
        </p:nvSpPr>
        <p:spPr>
          <a:xfrm>
            <a:off x="6046113" y="3531513"/>
            <a:ext cx="7751088" cy="355402"/>
          </a:xfrm>
          <a:prstGeom prst="rect">
            <a:avLst/>
          </a:prstGeom>
          <a:noFill/>
          <a:ln/>
        </p:spPr>
        <p:txBody>
          <a:bodyPr wrap="non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IAM allows you to manage users and their access to AWS resources.</a:t>
            </a:r>
            <a:endParaRPr lang="en-US" sz="1750" dirty="0"/>
          </a:p>
        </p:txBody>
      </p:sp>
      <p:sp>
        <p:nvSpPr>
          <p:cNvPr id="12" name="Shape 9"/>
          <p:cNvSpPr/>
          <p:nvPr/>
        </p:nvSpPr>
        <p:spPr>
          <a:xfrm>
            <a:off x="5074027" y="5149275"/>
            <a:ext cx="777597" cy="27742"/>
          </a:xfrm>
          <a:prstGeom prst="rect">
            <a:avLst/>
          </a:prstGeom>
          <a:solidFill>
            <a:srgbClr val="8061FF"/>
          </a:solidFill>
          <a:ln/>
        </p:spPr>
      </p:sp>
      <p:sp>
        <p:nvSpPr>
          <p:cNvPr id="13" name="Shape 10"/>
          <p:cNvSpPr/>
          <p:nvPr/>
        </p:nvSpPr>
        <p:spPr>
          <a:xfrm>
            <a:off x="4574084" y="4913233"/>
            <a:ext cx="499943" cy="499943"/>
          </a:xfrm>
          <a:prstGeom prst="roundRect">
            <a:avLst>
              <a:gd name="adj" fmla="val 13333"/>
            </a:avLst>
          </a:prstGeom>
          <a:solidFill>
            <a:srgbClr val="171542"/>
          </a:solidFill>
          <a:ln/>
        </p:spPr>
      </p:sp>
      <p:sp>
        <p:nvSpPr>
          <p:cNvPr id="14" name="Text 11"/>
          <p:cNvSpPr/>
          <p:nvPr/>
        </p:nvSpPr>
        <p:spPr>
          <a:xfrm>
            <a:off x="4721126" y="4954905"/>
            <a:ext cx="20574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2</a:t>
            </a:r>
            <a:endParaRPr lang="en-US" sz="2624" dirty="0"/>
          </a:p>
        </p:txBody>
      </p:sp>
      <p:sp>
        <p:nvSpPr>
          <p:cNvPr id="15" name="Text 12"/>
          <p:cNvSpPr/>
          <p:nvPr/>
        </p:nvSpPr>
        <p:spPr>
          <a:xfrm>
            <a:off x="6046113" y="4961811"/>
            <a:ext cx="4267200"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Multi-Factor Authentication</a:t>
            </a:r>
            <a:endParaRPr lang="en-US" sz="2187" dirty="0"/>
          </a:p>
        </p:txBody>
      </p:sp>
      <p:sp>
        <p:nvSpPr>
          <p:cNvPr id="16" name="Text 13"/>
          <p:cNvSpPr/>
          <p:nvPr/>
        </p:nvSpPr>
        <p:spPr>
          <a:xfrm>
            <a:off x="6046113" y="5531168"/>
            <a:ext cx="7751088" cy="355402"/>
          </a:xfrm>
          <a:prstGeom prst="rect">
            <a:avLst/>
          </a:prstGeom>
          <a:noFill/>
          <a:ln/>
        </p:spPr>
        <p:txBody>
          <a:bodyPr wrap="non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MFA provides an extra layer of security to protect your AWS account.</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833199" y="1240512"/>
            <a:ext cx="9306401" cy="1388745"/>
          </a:xfrm>
          <a:prstGeom prst="rect">
            <a:avLst/>
          </a:prstGeom>
          <a:noFill/>
          <a:ln/>
        </p:spPr>
        <p:txBody>
          <a:bodyPr wrap="squar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Creating IAM Users and Groups</a:t>
            </a:r>
            <a:endParaRPr lang="en-US" sz="4374" dirty="0"/>
          </a:p>
        </p:txBody>
      </p:sp>
      <p:sp>
        <p:nvSpPr>
          <p:cNvPr id="6" name="Shape 3"/>
          <p:cNvSpPr/>
          <p:nvPr/>
        </p:nvSpPr>
        <p:spPr>
          <a:xfrm>
            <a:off x="833199" y="2962513"/>
            <a:ext cx="9306401" cy="2435304"/>
          </a:xfrm>
          <a:prstGeom prst="roundRect">
            <a:avLst>
              <a:gd name="adj" fmla="val 2737"/>
            </a:avLst>
          </a:prstGeom>
          <a:solidFill>
            <a:srgbClr val="171542"/>
          </a:solidFill>
          <a:ln/>
        </p:spPr>
      </p:sp>
      <p:sp>
        <p:nvSpPr>
          <p:cNvPr id="7" name="Text 4"/>
          <p:cNvSpPr/>
          <p:nvPr/>
        </p:nvSpPr>
        <p:spPr>
          <a:xfrm>
            <a:off x="1055370" y="3184684"/>
            <a:ext cx="2941320"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Creating IAM Users</a:t>
            </a:r>
            <a:endParaRPr lang="en-US" sz="2187" dirty="0"/>
          </a:p>
        </p:txBody>
      </p:sp>
      <p:sp>
        <p:nvSpPr>
          <p:cNvPr id="8" name="Text 5"/>
          <p:cNvSpPr/>
          <p:nvPr/>
        </p:nvSpPr>
        <p:spPr>
          <a:xfrm>
            <a:off x="1055370" y="3754041"/>
            <a:ext cx="8862060" cy="1421606"/>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To create an IAM user, follow a few simple steps. Go to the IAM console, click on "Users", "Add User" and enter a name for the user. Select an access type, set permissions policies, go to "Security Credentials" and create an access key. Finally, configure the AWS CLI using the command prompt.</a:t>
            </a:r>
            <a:endParaRPr lang="en-US" sz="1750" dirty="0"/>
          </a:p>
        </p:txBody>
      </p:sp>
      <p:sp>
        <p:nvSpPr>
          <p:cNvPr id="9" name="Shape 6"/>
          <p:cNvSpPr/>
          <p:nvPr/>
        </p:nvSpPr>
        <p:spPr>
          <a:xfrm>
            <a:off x="833199" y="5619988"/>
            <a:ext cx="9306401" cy="1369100"/>
          </a:xfrm>
          <a:prstGeom prst="roundRect">
            <a:avLst>
              <a:gd name="adj" fmla="val 4869"/>
            </a:avLst>
          </a:prstGeom>
          <a:solidFill>
            <a:srgbClr val="171542"/>
          </a:solidFill>
          <a:ln/>
        </p:spPr>
      </p:sp>
      <p:sp>
        <p:nvSpPr>
          <p:cNvPr id="10" name="Text 7"/>
          <p:cNvSpPr/>
          <p:nvPr/>
        </p:nvSpPr>
        <p:spPr>
          <a:xfrm>
            <a:off x="1055370" y="5842159"/>
            <a:ext cx="2499360"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Creating Groups</a:t>
            </a:r>
            <a:endParaRPr lang="en-US" sz="2187" dirty="0"/>
          </a:p>
        </p:txBody>
      </p:sp>
      <p:sp>
        <p:nvSpPr>
          <p:cNvPr id="11" name="Text 8"/>
          <p:cNvSpPr/>
          <p:nvPr/>
        </p:nvSpPr>
        <p:spPr>
          <a:xfrm>
            <a:off x="1055370" y="6411516"/>
            <a:ext cx="8862060" cy="355402"/>
          </a:xfrm>
          <a:prstGeom prst="rect">
            <a:avLst/>
          </a:prstGeom>
          <a:noFill/>
          <a:ln/>
        </p:spPr>
        <p:txBody>
          <a:bodyPr wrap="non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To create groups, simply give the command "aws iam create-group --group-name".</a:t>
            </a:r>
            <a:endParaRPr lang="en-US" sz="1750" dirty="0"/>
          </a:p>
        </p:txBody>
      </p:sp>
      <p:pic>
        <p:nvPicPr>
          <p:cNvPr id="1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2348389" y="2701409"/>
            <a:ext cx="5943600"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Introduction to EC2</a:t>
            </a:r>
            <a:endParaRPr lang="en-US" sz="4374" dirty="0"/>
          </a:p>
        </p:txBody>
      </p:sp>
      <p:sp>
        <p:nvSpPr>
          <p:cNvPr id="5" name="Text 3"/>
          <p:cNvSpPr/>
          <p:nvPr/>
        </p:nvSpPr>
        <p:spPr>
          <a:xfrm>
            <a:off x="2703790" y="3840123"/>
            <a:ext cx="9578102" cy="355402"/>
          </a:xfrm>
          <a:prstGeom prst="rect">
            <a:avLst/>
          </a:prstGeom>
          <a:noFill/>
          <a:ln/>
        </p:spPr>
        <p:txBody>
          <a:bodyPr wrap="none" rtlCol="0" anchor="t"/>
          <a:lstStyle/>
          <a:p>
            <a:pPr algn="l" marL="342900" indent="-342900">
              <a:lnSpc>
                <a:spcPts val="2799"/>
              </a:lnSpc>
              <a:buSzPct val="100000"/>
              <a:buFont typeface="+mj-lt"/>
              <a:buAutoNum type="arabicPeriod" startAt="1"/>
            </a:pPr>
            <a:r>
              <a:rPr lang="en-US" sz="1750" dirty="0">
                <a:solidFill>
                  <a:srgbClr val="D9E1FF"/>
                </a:solidFill>
                <a:latin typeface="Arimo" pitchFamily="34" charset="0"/>
                <a:ea typeface="Arimo" pitchFamily="34" charset="-122"/>
                <a:cs typeface="Arimo" pitchFamily="34" charset="-120"/>
              </a:rPr>
              <a:t>Go to the EC2 console and click on "Launch Instance".</a:t>
            </a:r>
            <a:endParaRPr lang="en-US" sz="1750" dirty="0"/>
          </a:p>
        </p:txBody>
      </p:sp>
      <p:sp>
        <p:nvSpPr>
          <p:cNvPr id="6" name="Text 4"/>
          <p:cNvSpPr/>
          <p:nvPr/>
        </p:nvSpPr>
        <p:spPr>
          <a:xfrm>
            <a:off x="2703790" y="4284345"/>
            <a:ext cx="9578102" cy="355402"/>
          </a:xfrm>
          <a:prstGeom prst="rect">
            <a:avLst/>
          </a:prstGeom>
          <a:noFill/>
          <a:ln/>
        </p:spPr>
        <p:txBody>
          <a:bodyPr wrap="none" rtlCol="0" anchor="t"/>
          <a:lstStyle/>
          <a:p>
            <a:pPr algn="l" marL="342900" indent="-342900">
              <a:lnSpc>
                <a:spcPts val="2799"/>
              </a:lnSpc>
              <a:buSzPct val="100000"/>
              <a:buFont typeface="+mj-lt"/>
              <a:buAutoNum type="arabicPeriod" startAt="2"/>
            </a:pPr>
            <a:r>
              <a:rPr lang="en-US" sz="1750" dirty="0">
                <a:solidFill>
                  <a:srgbClr val="D9E1FF"/>
                </a:solidFill>
                <a:latin typeface="Arimo" pitchFamily="34" charset="0"/>
                <a:ea typeface="Arimo" pitchFamily="34" charset="-122"/>
                <a:cs typeface="Arimo" pitchFamily="34" charset="-120"/>
              </a:rPr>
              <a:t>Choose an Amazon Machine Image (AMI) and select the instance type.</a:t>
            </a:r>
            <a:endParaRPr lang="en-US" sz="1750" dirty="0"/>
          </a:p>
        </p:txBody>
      </p:sp>
      <p:sp>
        <p:nvSpPr>
          <p:cNvPr id="7" name="Text 5"/>
          <p:cNvSpPr/>
          <p:nvPr/>
        </p:nvSpPr>
        <p:spPr>
          <a:xfrm>
            <a:off x="2703790" y="4728567"/>
            <a:ext cx="9578102" cy="355402"/>
          </a:xfrm>
          <a:prstGeom prst="rect">
            <a:avLst/>
          </a:prstGeom>
          <a:noFill/>
          <a:ln/>
        </p:spPr>
        <p:txBody>
          <a:bodyPr wrap="none" rtlCol="0" anchor="t"/>
          <a:lstStyle/>
          <a:p>
            <a:pPr algn="l" marL="342900" indent="-342900">
              <a:lnSpc>
                <a:spcPts val="2799"/>
              </a:lnSpc>
              <a:buSzPct val="100000"/>
              <a:buFont typeface="+mj-lt"/>
              <a:buAutoNum type="arabicPeriod" startAt="3"/>
            </a:pPr>
            <a:r>
              <a:rPr lang="en-US" sz="1750" dirty="0">
                <a:solidFill>
                  <a:srgbClr val="D9E1FF"/>
                </a:solidFill>
                <a:latin typeface="Arimo" pitchFamily="34" charset="0"/>
                <a:ea typeface="Arimo" pitchFamily="34" charset="-122"/>
                <a:cs typeface="Arimo" pitchFamily="34" charset="-120"/>
              </a:rPr>
              <a:t>Configure the instance details, add storage, and add tags.</a:t>
            </a:r>
            <a:endParaRPr lang="en-US" sz="1750" dirty="0"/>
          </a:p>
        </p:txBody>
      </p:sp>
      <p:sp>
        <p:nvSpPr>
          <p:cNvPr id="8" name="Text 6"/>
          <p:cNvSpPr/>
          <p:nvPr/>
        </p:nvSpPr>
        <p:spPr>
          <a:xfrm>
            <a:off x="2703790" y="5172789"/>
            <a:ext cx="9578102" cy="355402"/>
          </a:xfrm>
          <a:prstGeom prst="rect">
            <a:avLst/>
          </a:prstGeom>
          <a:noFill/>
          <a:ln/>
        </p:spPr>
        <p:txBody>
          <a:bodyPr wrap="none" rtlCol="0" anchor="t"/>
          <a:lstStyle/>
          <a:p>
            <a:pPr algn="l" marL="342900" indent="-342900">
              <a:lnSpc>
                <a:spcPts val="2799"/>
              </a:lnSpc>
              <a:buSzPct val="100000"/>
              <a:buFont typeface="+mj-lt"/>
              <a:buAutoNum type="arabicPeriod" startAt="4"/>
            </a:pPr>
            <a:r>
              <a:rPr lang="en-US" sz="1750" dirty="0">
                <a:solidFill>
                  <a:srgbClr val="D9E1FF"/>
                </a:solidFill>
                <a:latin typeface="Arimo" pitchFamily="34" charset="0"/>
                <a:ea typeface="Arimo" pitchFamily="34" charset="-122"/>
                <a:cs typeface="Arimo" pitchFamily="34" charset="-120"/>
              </a:rPr>
              <a:t>Configure your firewall using security groups and launch the instance.</a:t>
            </a:r>
            <a:endParaRPr lang="en-US" sz="1750" dirty="0"/>
          </a:p>
        </p:txBody>
      </p:sp>
      <p:pic>
        <p:nvPicPr>
          <p:cNvPr id="9"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30314"/>
          </a:xfrm>
          <a:prstGeom prst="rect">
            <a:avLst/>
          </a:prstGeom>
          <a:solidFill>
            <a:srgbClr val="0C0A33"/>
          </a:solidFill>
          <a:ln/>
        </p:spPr>
      </p:sp>
      <p:sp>
        <p:nvSpPr>
          <p:cNvPr id="4" name="Text 2"/>
          <p:cNvSpPr/>
          <p:nvPr/>
        </p:nvSpPr>
        <p:spPr>
          <a:xfrm>
            <a:off x="2686883" y="569357"/>
            <a:ext cx="9256514" cy="1294209"/>
          </a:xfrm>
          <a:prstGeom prst="rect">
            <a:avLst/>
          </a:prstGeom>
          <a:noFill/>
          <a:ln/>
        </p:spPr>
        <p:txBody>
          <a:bodyPr wrap="square" rtlCol="0" anchor="t"/>
          <a:lstStyle/>
          <a:p>
            <a:pPr indent="0" marL="0">
              <a:lnSpc>
                <a:spcPts val="5095"/>
              </a:lnSpc>
              <a:buNone/>
            </a:pPr>
            <a:r>
              <a:rPr lang="en-US" sz="4076" b="1" dirty="0">
                <a:solidFill>
                  <a:srgbClr val="FFFFFF"/>
                </a:solidFill>
                <a:latin typeface="Syne" pitchFamily="34" charset="0"/>
                <a:ea typeface="Syne" pitchFamily="34" charset="-122"/>
                <a:cs typeface="Syne" pitchFamily="34" charset="-120"/>
              </a:rPr>
              <a:t>AWS Security Group, Instance Type, Web Server</a:t>
            </a:r>
            <a:endParaRPr lang="en-US" sz="4076" dirty="0"/>
          </a:p>
        </p:txBody>
      </p:sp>
      <p:sp>
        <p:nvSpPr>
          <p:cNvPr id="5" name="Shape 3"/>
          <p:cNvSpPr/>
          <p:nvPr/>
        </p:nvSpPr>
        <p:spPr>
          <a:xfrm>
            <a:off x="2984540" y="2277666"/>
            <a:ext cx="25837" cy="5383292"/>
          </a:xfrm>
          <a:prstGeom prst="rect">
            <a:avLst/>
          </a:prstGeom>
          <a:solidFill>
            <a:srgbClr val="8061FF"/>
          </a:solidFill>
          <a:ln/>
        </p:spPr>
      </p:sp>
      <p:sp>
        <p:nvSpPr>
          <p:cNvPr id="6" name="Shape 4"/>
          <p:cNvSpPr/>
          <p:nvPr/>
        </p:nvSpPr>
        <p:spPr>
          <a:xfrm>
            <a:off x="3230285" y="2659320"/>
            <a:ext cx="724614" cy="25837"/>
          </a:xfrm>
          <a:prstGeom prst="rect">
            <a:avLst/>
          </a:prstGeom>
          <a:solidFill>
            <a:srgbClr val="8061FF"/>
          </a:solidFill>
          <a:ln/>
        </p:spPr>
      </p:sp>
      <p:sp>
        <p:nvSpPr>
          <p:cNvPr id="7" name="Shape 5"/>
          <p:cNvSpPr/>
          <p:nvPr/>
        </p:nvSpPr>
        <p:spPr>
          <a:xfrm>
            <a:off x="2764512" y="2439472"/>
            <a:ext cx="465773" cy="465773"/>
          </a:xfrm>
          <a:prstGeom prst="roundRect">
            <a:avLst>
              <a:gd name="adj" fmla="val 13336"/>
            </a:avLst>
          </a:prstGeom>
          <a:solidFill>
            <a:srgbClr val="171542"/>
          </a:solidFill>
          <a:ln/>
        </p:spPr>
      </p:sp>
      <p:sp>
        <p:nvSpPr>
          <p:cNvPr id="8" name="Text 6"/>
          <p:cNvSpPr/>
          <p:nvPr/>
        </p:nvSpPr>
        <p:spPr>
          <a:xfrm>
            <a:off x="2936438" y="2478167"/>
            <a:ext cx="121920" cy="388263"/>
          </a:xfrm>
          <a:prstGeom prst="rect">
            <a:avLst/>
          </a:prstGeom>
          <a:noFill/>
          <a:ln/>
        </p:spPr>
        <p:txBody>
          <a:bodyPr wrap="none" rtlCol="0" anchor="t"/>
          <a:lstStyle/>
          <a:p>
            <a:pPr algn="ctr" indent="0" marL="0">
              <a:lnSpc>
                <a:spcPts val="3057"/>
              </a:lnSpc>
              <a:buNone/>
            </a:pPr>
            <a:r>
              <a:rPr lang="en-US" sz="2446" b="1" dirty="0">
                <a:solidFill>
                  <a:srgbClr val="FFFFFF"/>
                </a:solidFill>
                <a:latin typeface="Syne" pitchFamily="34" charset="0"/>
                <a:ea typeface="Syne" pitchFamily="34" charset="-122"/>
                <a:cs typeface="Syne" pitchFamily="34" charset="-120"/>
              </a:rPr>
              <a:t>1</a:t>
            </a:r>
            <a:endParaRPr lang="en-US" sz="2446" dirty="0"/>
          </a:p>
        </p:txBody>
      </p:sp>
      <p:sp>
        <p:nvSpPr>
          <p:cNvPr id="9" name="Text 7"/>
          <p:cNvSpPr/>
          <p:nvPr/>
        </p:nvSpPr>
        <p:spPr>
          <a:xfrm>
            <a:off x="4136112" y="2484715"/>
            <a:ext cx="2903220" cy="323493"/>
          </a:xfrm>
          <a:prstGeom prst="rect">
            <a:avLst/>
          </a:prstGeom>
          <a:noFill/>
          <a:ln/>
        </p:spPr>
        <p:txBody>
          <a:bodyPr wrap="none" rtlCol="0" anchor="t"/>
          <a:lstStyle/>
          <a:p>
            <a:pPr algn="l" indent="0" marL="0">
              <a:lnSpc>
                <a:spcPts val="2547"/>
              </a:lnSpc>
              <a:buNone/>
            </a:pPr>
            <a:r>
              <a:rPr lang="en-US" sz="2038" b="1" dirty="0">
                <a:solidFill>
                  <a:srgbClr val="FFFFFF"/>
                </a:solidFill>
                <a:latin typeface="Syne" pitchFamily="34" charset="0"/>
                <a:ea typeface="Syne" pitchFamily="34" charset="-122"/>
                <a:cs typeface="Syne" pitchFamily="34" charset="-120"/>
              </a:rPr>
              <a:t>AWS Security Group</a:t>
            </a:r>
            <a:endParaRPr lang="en-US" sz="2038" dirty="0"/>
          </a:p>
        </p:txBody>
      </p:sp>
      <p:sp>
        <p:nvSpPr>
          <p:cNvPr id="10" name="Text 8"/>
          <p:cNvSpPr/>
          <p:nvPr/>
        </p:nvSpPr>
        <p:spPr>
          <a:xfrm>
            <a:off x="4136112" y="3015258"/>
            <a:ext cx="7807285" cy="662464"/>
          </a:xfrm>
          <a:prstGeom prst="rect">
            <a:avLst/>
          </a:prstGeom>
          <a:noFill/>
          <a:ln/>
        </p:spPr>
        <p:txBody>
          <a:bodyPr wrap="square" rtlCol="0" anchor="t"/>
          <a:lstStyle/>
          <a:p>
            <a:pPr algn="l" indent="0" marL="0">
              <a:lnSpc>
                <a:spcPts val="2609"/>
              </a:lnSpc>
              <a:buNone/>
            </a:pPr>
            <a:r>
              <a:rPr lang="en-US" sz="1630" dirty="0">
                <a:solidFill>
                  <a:srgbClr val="D9E1FF"/>
                </a:solidFill>
                <a:latin typeface="Arimo" pitchFamily="34" charset="0"/>
                <a:ea typeface="Arimo" pitchFamily="34" charset="-122"/>
                <a:cs typeface="Arimo" pitchFamily="34" charset="-120"/>
              </a:rPr>
              <a:t>Create a security group when launching an instance, configure access control for your instance based on your requirements. Configure firewall security.</a:t>
            </a:r>
            <a:endParaRPr lang="en-US" sz="1630" dirty="0"/>
          </a:p>
        </p:txBody>
      </p:sp>
      <p:sp>
        <p:nvSpPr>
          <p:cNvPr id="11" name="Shape 9"/>
          <p:cNvSpPr/>
          <p:nvPr/>
        </p:nvSpPr>
        <p:spPr>
          <a:xfrm>
            <a:off x="3230285" y="4522768"/>
            <a:ext cx="724614" cy="25837"/>
          </a:xfrm>
          <a:prstGeom prst="rect">
            <a:avLst/>
          </a:prstGeom>
          <a:solidFill>
            <a:srgbClr val="8061FF"/>
          </a:solidFill>
          <a:ln/>
        </p:spPr>
      </p:sp>
      <p:sp>
        <p:nvSpPr>
          <p:cNvPr id="12" name="Shape 10"/>
          <p:cNvSpPr/>
          <p:nvPr/>
        </p:nvSpPr>
        <p:spPr>
          <a:xfrm>
            <a:off x="2764512" y="4302919"/>
            <a:ext cx="465773" cy="465773"/>
          </a:xfrm>
          <a:prstGeom prst="roundRect">
            <a:avLst>
              <a:gd name="adj" fmla="val 13336"/>
            </a:avLst>
          </a:prstGeom>
          <a:solidFill>
            <a:srgbClr val="171542"/>
          </a:solidFill>
          <a:ln/>
        </p:spPr>
      </p:sp>
      <p:sp>
        <p:nvSpPr>
          <p:cNvPr id="13" name="Text 11"/>
          <p:cNvSpPr/>
          <p:nvPr/>
        </p:nvSpPr>
        <p:spPr>
          <a:xfrm>
            <a:off x="2902148" y="4341614"/>
            <a:ext cx="190500" cy="388263"/>
          </a:xfrm>
          <a:prstGeom prst="rect">
            <a:avLst/>
          </a:prstGeom>
          <a:noFill/>
          <a:ln/>
        </p:spPr>
        <p:txBody>
          <a:bodyPr wrap="none" rtlCol="0" anchor="t"/>
          <a:lstStyle/>
          <a:p>
            <a:pPr algn="ctr" indent="0" marL="0">
              <a:lnSpc>
                <a:spcPts val="3057"/>
              </a:lnSpc>
              <a:buNone/>
            </a:pPr>
            <a:r>
              <a:rPr lang="en-US" sz="2446" b="1" dirty="0">
                <a:solidFill>
                  <a:srgbClr val="FFFFFF"/>
                </a:solidFill>
                <a:latin typeface="Syne" pitchFamily="34" charset="0"/>
                <a:ea typeface="Syne" pitchFamily="34" charset="-122"/>
                <a:cs typeface="Syne" pitchFamily="34" charset="-120"/>
              </a:rPr>
              <a:t>2</a:t>
            </a:r>
            <a:endParaRPr lang="en-US" sz="2446" dirty="0"/>
          </a:p>
        </p:txBody>
      </p:sp>
      <p:sp>
        <p:nvSpPr>
          <p:cNvPr id="14" name="Text 12"/>
          <p:cNvSpPr/>
          <p:nvPr/>
        </p:nvSpPr>
        <p:spPr>
          <a:xfrm>
            <a:off x="4136112" y="4348162"/>
            <a:ext cx="2070497" cy="323493"/>
          </a:xfrm>
          <a:prstGeom prst="rect">
            <a:avLst/>
          </a:prstGeom>
          <a:noFill/>
          <a:ln/>
        </p:spPr>
        <p:txBody>
          <a:bodyPr wrap="none" rtlCol="0" anchor="t"/>
          <a:lstStyle/>
          <a:p>
            <a:pPr algn="l" indent="0" marL="0">
              <a:lnSpc>
                <a:spcPts val="2547"/>
              </a:lnSpc>
              <a:buNone/>
            </a:pPr>
            <a:r>
              <a:rPr lang="en-US" sz="2038" b="1" dirty="0">
                <a:solidFill>
                  <a:srgbClr val="FFFFFF"/>
                </a:solidFill>
                <a:latin typeface="Syne" pitchFamily="34" charset="0"/>
                <a:ea typeface="Syne" pitchFamily="34" charset="-122"/>
                <a:cs typeface="Syne" pitchFamily="34" charset="-120"/>
              </a:rPr>
              <a:t>Instance Type</a:t>
            </a:r>
            <a:endParaRPr lang="en-US" sz="2038" dirty="0"/>
          </a:p>
        </p:txBody>
      </p:sp>
      <p:sp>
        <p:nvSpPr>
          <p:cNvPr id="15" name="Text 13"/>
          <p:cNvSpPr/>
          <p:nvPr/>
        </p:nvSpPr>
        <p:spPr>
          <a:xfrm>
            <a:off x="4136112" y="4878705"/>
            <a:ext cx="7807285" cy="331232"/>
          </a:xfrm>
          <a:prstGeom prst="rect">
            <a:avLst/>
          </a:prstGeom>
          <a:noFill/>
          <a:ln/>
        </p:spPr>
        <p:txBody>
          <a:bodyPr wrap="none" rtlCol="0" anchor="t"/>
          <a:lstStyle/>
          <a:p>
            <a:pPr algn="l" indent="0" marL="0">
              <a:lnSpc>
                <a:spcPts val="2609"/>
              </a:lnSpc>
              <a:buNone/>
            </a:pPr>
            <a:r>
              <a:rPr lang="en-US" sz="1630" dirty="0">
                <a:solidFill>
                  <a:srgbClr val="D9E1FF"/>
                </a:solidFill>
                <a:latin typeface="Arimo" pitchFamily="34" charset="0"/>
                <a:ea typeface="Arimo" pitchFamily="34" charset="-122"/>
                <a:cs typeface="Arimo" pitchFamily="34" charset="-120"/>
              </a:rPr>
              <a:t>Select the type of instance, based on your compute requirements.</a:t>
            </a:r>
            <a:endParaRPr lang="en-US" sz="1630" dirty="0"/>
          </a:p>
        </p:txBody>
      </p:sp>
      <p:sp>
        <p:nvSpPr>
          <p:cNvPr id="16" name="Shape 14"/>
          <p:cNvSpPr/>
          <p:nvPr/>
        </p:nvSpPr>
        <p:spPr>
          <a:xfrm>
            <a:off x="3230285" y="6386215"/>
            <a:ext cx="724614" cy="25837"/>
          </a:xfrm>
          <a:prstGeom prst="rect">
            <a:avLst/>
          </a:prstGeom>
          <a:solidFill>
            <a:srgbClr val="8061FF"/>
          </a:solidFill>
          <a:ln/>
        </p:spPr>
      </p:sp>
      <p:sp>
        <p:nvSpPr>
          <p:cNvPr id="17" name="Shape 15"/>
          <p:cNvSpPr/>
          <p:nvPr/>
        </p:nvSpPr>
        <p:spPr>
          <a:xfrm>
            <a:off x="2764512" y="6166366"/>
            <a:ext cx="465773" cy="465773"/>
          </a:xfrm>
          <a:prstGeom prst="roundRect">
            <a:avLst>
              <a:gd name="adj" fmla="val 13336"/>
            </a:avLst>
          </a:prstGeom>
          <a:solidFill>
            <a:srgbClr val="171542"/>
          </a:solidFill>
          <a:ln/>
        </p:spPr>
      </p:sp>
      <p:sp>
        <p:nvSpPr>
          <p:cNvPr id="18" name="Text 16"/>
          <p:cNvSpPr/>
          <p:nvPr/>
        </p:nvSpPr>
        <p:spPr>
          <a:xfrm>
            <a:off x="2898338" y="6205061"/>
            <a:ext cx="198120" cy="388263"/>
          </a:xfrm>
          <a:prstGeom prst="rect">
            <a:avLst/>
          </a:prstGeom>
          <a:noFill/>
          <a:ln/>
        </p:spPr>
        <p:txBody>
          <a:bodyPr wrap="none" rtlCol="0" anchor="t"/>
          <a:lstStyle/>
          <a:p>
            <a:pPr algn="ctr" indent="0" marL="0">
              <a:lnSpc>
                <a:spcPts val="3057"/>
              </a:lnSpc>
              <a:buNone/>
            </a:pPr>
            <a:r>
              <a:rPr lang="en-US" sz="2446" b="1" dirty="0">
                <a:solidFill>
                  <a:srgbClr val="FFFFFF"/>
                </a:solidFill>
                <a:latin typeface="Syne" pitchFamily="34" charset="0"/>
                <a:ea typeface="Syne" pitchFamily="34" charset="-122"/>
                <a:cs typeface="Syne" pitchFamily="34" charset="-120"/>
              </a:rPr>
              <a:t>3</a:t>
            </a:r>
            <a:endParaRPr lang="en-US" sz="2446" dirty="0"/>
          </a:p>
        </p:txBody>
      </p:sp>
      <p:sp>
        <p:nvSpPr>
          <p:cNvPr id="19" name="Text 17"/>
          <p:cNvSpPr/>
          <p:nvPr/>
        </p:nvSpPr>
        <p:spPr>
          <a:xfrm>
            <a:off x="4136112" y="6211610"/>
            <a:ext cx="2070497" cy="323493"/>
          </a:xfrm>
          <a:prstGeom prst="rect">
            <a:avLst/>
          </a:prstGeom>
          <a:noFill/>
          <a:ln/>
        </p:spPr>
        <p:txBody>
          <a:bodyPr wrap="none" rtlCol="0" anchor="t"/>
          <a:lstStyle/>
          <a:p>
            <a:pPr algn="l" indent="0" marL="0">
              <a:lnSpc>
                <a:spcPts val="2547"/>
              </a:lnSpc>
              <a:buNone/>
            </a:pPr>
            <a:r>
              <a:rPr lang="en-US" sz="2038" b="1" dirty="0">
                <a:solidFill>
                  <a:srgbClr val="FFFFFF"/>
                </a:solidFill>
                <a:latin typeface="Syne" pitchFamily="34" charset="0"/>
                <a:ea typeface="Syne" pitchFamily="34" charset="-122"/>
                <a:cs typeface="Syne" pitchFamily="34" charset="-120"/>
              </a:rPr>
              <a:t>Web-server</a:t>
            </a:r>
            <a:endParaRPr lang="en-US" sz="2038" dirty="0"/>
          </a:p>
        </p:txBody>
      </p:sp>
      <p:sp>
        <p:nvSpPr>
          <p:cNvPr id="20" name="Text 18"/>
          <p:cNvSpPr/>
          <p:nvPr/>
        </p:nvSpPr>
        <p:spPr>
          <a:xfrm>
            <a:off x="4136112" y="6742152"/>
            <a:ext cx="7807285" cy="662464"/>
          </a:xfrm>
          <a:prstGeom prst="rect">
            <a:avLst/>
          </a:prstGeom>
          <a:noFill/>
          <a:ln/>
        </p:spPr>
        <p:txBody>
          <a:bodyPr wrap="square" rtlCol="0" anchor="t"/>
          <a:lstStyle/>
          <a:p>
            <a:pPr algn="l" indent="0" marL="0">
              <a:lnSpc>
                <a:spcPts val="2609"/>
              </a:lnSpc>
              <a:buNone/>
            </a:pPr>
            <a:r>
              <a:rPr lang="en-US" sz="1630" dirty="0">
                <a:solidFill>
                  <a:srgbClr val="D9E1FF"/>
                </a:solidFill>
                <a:latin typeface="Arimo" pitchFamily="34" charset="0"/>
                <a:ea typeface="Arimo" pitchFamily="34" charset="-122"/>
                <a:cs typeface="Arimo" pitchFamily="34" charset="-120"/>
              </a:rPr>
              <a:t>Use Apache2 server while launching an instance. Install Apache server, download Putty for secure transfer, and PuttyGen for generating SSH keys.</a:t>
            </a:r>
            <a:endParaRPr lang="en-US" sz="1630"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0" y="0"/>
            <a:ext cx="14630400" cy="2454712"/>
          </a:xfrm>
          <a:prstGeom prst="rect">
            <a:avLst/>
          </a:prstGeom>
        </p:spPr>
      </p:pic>
      <p:sp>
        <p:nvSpPr>
          <p:cNvPr id="5" name="Text 2"/>
          <p:cNvSpPr/>
          <p:nvPr/>
        </p:nvSpPr>
        <p:spPr>
          <a:xfrm>
            <a:off x="2925604" y="2996565"/>
            <a:ext cx="8779193" cy="1227058"/>
          </a:xfrm>
          <a:prstGeom prst="rect">
            <a:avLst/>
          </a:prstGeom>
          <a:noFill/>
          <a:ln/>
        </p:spPr>
        <p:txBody>
          <a:bodyPr wrap="square" rtlCol="0" anchor="t"/>
          <a:lstStyle/>
          <a:p>
            <a:pPr indent="0" marL="0">
              <a:lnSpc>
                <a:spcPts val="4832"/>
              </a:lnSpc>
              <a:buNone/>
            </a:pPr>
            <a:r>
              <a:rPr lang="en-US" sz="3866" b="1" dirty="0">
                <a:solidFill>
                  <a:srgbClr val="FFFFFF"/>
                </a:solidFill>
                <a:latin typeface="Syne" pitchFamily="34" charset="0"/>
                <a:ea typeface="Syne" pitchFamily="34" charset="-122"/>
                <a:cs typeface="Syne" pitchFamily="34" charset="-120"/>
              </a:rPr>
              <a:t>User Data Script, WinSCP, and OpenSSH</a:t>
            </a:r>
            <a:endParaRPr lang="en-US" sz="3866" dirty="0"/>
          </a:p>
        </p:txBody>
      </p:sp>
      <p:sp>
        <p:nvSpPr>
          <p:cNvPr id="6" name="Shape 3"/>
          <p:cNvSpPr/>
          <p:nvPr/>
        </p:nvSpPr>
        <p:spPr>
          <a:xfrm>
            <a:off x="7302937" y="4518184"/>
            <a:ext cx="24527" cy="3169444"/>
          </a:xfrm>
          <a:prstGeom prst="rect">
            <a:avLst/>
          </a:prstGeom>
          <a:solidFill>
            <a:srgbClr val="8061FF"/>
          </a:solidFill>
          <a:ln/>
        </p:spPr>
      </p:sp>
      <p:sp>
        <p:nvSpPr>
          <p:cNvPr id="7" name="Shape 4"/>
          <p:cNvSpPr/>
          <p:nvPr/>
        </p:nvSpPr>
        <p:spPr>
          <a:xfrm>
            <a:off x="7536120" y="4880134"/>
            <a:ext cx="687229" cy="24527"/>
          </a:xfrm>
          <a:prstGeom prst="rect">
            <a:avLst/>
          </a:prstGeom>
          <a:solidFill>
            <a:srgbClr val="8061FF"/>
          </a:solidFill>
          <a:ln/>
        </p:spPr>
      </p:sp>
      <p:sp>
        <p:nvSpPr>
          <p:cNvPr id="8" name="Shape 5"/>
          <p:cNvSpPr/>
          <p:nvPr/>
        </p:nvSpPr>
        <p:spPr>
          <a:xfrm>
            <a:off x="7094280" y="4671536"/>
            <a:ext cx="441841" cy="441841"/>
          </a:xfrm>
          <a:prstGeom prst="roundRect">
            <a:avLst>
              <a:gd name="adj" fmla="val 13334"/>
            </a:avLst>
          </a:prstGeom>
          <a:solidFill>
            <a:srgbClr val="171542"/>
          </a:solidFill>
          <a:ln/>
        </p:spPr>
      </p:sp>
      <p:sp>
        <p:nvSpPr>
          <p:cNvPr id="9" name="Text 6"/>
          <p:cNvSpPr/>
          <p:nvPr/>
        </p:nvSpPr>
        <p:spPr>
          <a:xfrm>
            <a:off x="7257990" y="4708327"/>
            <a:ext cx="114300" cy="368141"/>
          </a:xfrm>
          <a:prstGeom prst="rect">
            <a:avLst/>
          </a:prstGeom>
          <a:noFill/>
          <a:ln/>
        </p:spPr>
        <p:txBody>
          <a:bodyPr wrap="none" rtlCol="0" anchor="t"/>
          <a:lstStyle/>
          <a:p>
            <a:pPr algn="ctr" indent="0" marL="0">
              <a:lnSpc>
                <a:spcPts val="2899"/>
              </a:lnSpc>
              <a:buNone/>
            </a:pPr>
            <a:r>
              <a:rPr lang="en-US" sz="2319" b="1" dirty="0">
                <a:solidFill>
                  <a:srgbClr val="FFFFFF"/>
                </a:solidFill>
                <a:latin typeface="Syne" pitchFamily="34" charset="0"/>
                <a:ea typeface="Syne" pitchFamily="34" charset="-122"/>
                <a:cs typeface="Syne" pitchFamily="34" charset="-120"/>
              </a:rPr>
              <a:t>1</a:t>
            </a:r>
            <a:endParaRPr lang="en-US" sz="2319" dirty="0"/>
          </a:p>
        </p:txBody>
      </p:sp>
      <p:sp>
        <p:nvSpPr>
          <p:cNvPr id="10" name="Text 7"/>
          <p:cNvSpPr/>
          <p:nvPr/>
        </p:nvSpPr>
        <p:spPr>
          <a:xfrm>
            <a:off x="8395216" y="4714518"/>
            <a:ext cx="2194560" cy="306824"/>
          </a:xfrm>
          <a:prstGeom prst="rect">
            <a:avLst/>
          </a:prstGeom>
          <a:noFill/>
          <a:ln/>
        </p:spPr>
        <p:txBody>
          <a:bodyPr wrap="none" rtlCol="0" anchor="t"/>
          <a:lstStyle/>
          <a:p>
            <a:pPr algn="l" indent="0" marL="0">
              <a:lnSpc>
                <a:spcPts val="2416"/>
              </a:lnSpc>
              <a:buNone/>
            </a:pPr>
            <a:r>
              <a:rPr lang="en-US" sz="1933" b="1" dirty="0">
                <a:solidFill>
                  <a:srgbClr val="FFFFFF"/>
                </a:solidFill>
                <a:latin typeface="Syne" pitchFamily="34" charset="0"/>
                <a:ea typeface="Syne" pitchFamily="34" charset="-122"/>
                <a:cs typeface="Syne" pitchFamily="34" charset="-120"/>
              </a:rPr>
              <a:t>User Data Script</a:t>
            </a:r>
            <a:endParaRPr lang="en-US" sz="1933" dirty="0"/>
          </a:p>
        </p:txBody>
      </p:sp>
      <p:sp>
        <p:nvSpPr>
          <p:cNvPr id="11" name="Text 8"/>
          <p:cNvSpPr/>
          <p:nvPr/>
        </p:nvSpPr>
        <p:spPr>
          <a:xfrm>
            <a:off x="8395216" y="5217676"/>
            <a:ext cx="3309580" cy="1256348"/>
          </a:xfrm>
          <a:prstGeom prst="rect">
            <a:avLst/>
          </a:prstGeom>
          <a:noFill/>
          <a:ln/>
        </p:spPr>
        <p:txBody>
          <a:bodyPr wrap="square" rtlCol="0" anchor="t"/>
          <a:lstStyle/>
          <a:p>
            <a:pPr algn="l" indent="0" marL="0">
              <a:lnSpc>
                <a:spcPts val="2474"/>
              </a:lnSpc>
              <a:buNone/>
            </a:pPr>
            <a:r>
              <a:rPr lang="en-US" sz="1546" dirty="0">
                <a:solidFill>
                  <a:srgbClr val="D9E1FF"/>
                </a:solidFill>
                <a:latin typeface="Arimo" pitchFamily="34" charset="0"/>
                <a:ea typeface="Arimo" pitchFamily="34" charset="-122"/>
                <a:cs typeface="Arimo" pitchFamily="34" charset="-120"/>
              </a:rPr>
              <a:t>Launch instance using a Shell script. Pass user data as script. User data can be passed as an EC2 instance metadata.</a:t>
            </a:r>
            <a:endParaRPr lang="en-US" sz="1546" dirty="0"/>
          </a:p>
        </p:txBody>
      </p:sp>
      <p:sp>
        <p:nvSpPr>
          <p:cNvPr id="12" name="Shape 9"/>
          <p:cNvSpPr/>
          <p:nvPr/>
        </p:nvSpPr>
        <p:spPr>
          <a:xfrm>
            <a:off x="6407051" y="5861923"/>
            <a:ext cx="687229" cy="24527"/>
          </a:xfrm>
          <a:prstGeom prst="rect">
            <a:avLst/>
          </a:prstGeom>
          <a:solidFill>
            <a:srgbClr val="8061FF"/>
          </a:solidFill>
          <a:ln/>
        </p:spPr>
      </p:sp>
      <p:sp>
        <p:nvSpPr>
          <p:cNvPr id="13" name="Shape 10"/>
          <p:cNvSpPr/>
          <p:nvPr/>
        </p:nvSpPr>
        <p:spPr>
          <a:xfrm>
            <a:off x="7094280" y="5653326"/>
            <a:ext cx="441841" cy="441841"/>
          </a:xfrm>
          <a:prstGeom prst="roundRect">
            <a:avLst>
              <a:gd name="adj" fmla="val 13334"/>
            </a:avLst>
          </a:prstGeom>
          <a:solidFill>
            <a:srgbClr val="171542"/>
          </a:solidFill>
          <a:ln/>
        </p:spPr>
      </p:sp>
      <p:sp>
        <p:nvSpPr>
          <p:cNvPr id="14" name="Text 11"/>
          <p:cNvSpPr/>
          <p:nvPr/>
        </p:nvSpPr>
        <p:spPr>
          <a:xfrm>
            <a:off x="7223700" y="5690116"/>
            <a:ext cx="182880" cy="368141"/>
          </a:xfrm>
          <a:prstGeom prst="rect">
            <a:avLst/>
          </a:prstGeom>
          <a:noFill/>
          <a:ln/>
        </p:spPr>
        <p:txBody>
          <a:bodyPr wrap="none" rtlCol="0" anchor="t"/>
          <a:lstStyle/>
          <a:p>
            <a:pPr algn="ctr" indent="0" marL="0">
              <a:lnSpc>
                <a:spcPts val="2899"/>
              </a:lnSpc>
              <a:buNone/>
            </a:pPr>
            <a:r>
              <a:rPr lang="en-US" sz="2319" b="1" dirty="0">
                <a:solidFill>
                  <a:srgbClr val="FFFFFF"/>
                </a:solidFill>
                <a:latin typeface="Syne" pitchFamily="34" charset="0"/>
                <a:ea typeface="Syne" pitchFamily="34" charset="-122"/>
                <a:cs typeface="Syne" pitchFamily="34" charset="-120"/>
              </a:rPr>
              <a:t>2</a:t>
            </a:r>
            <a:endParaRPr lang="en-US" sz="2319" dirty="0"/>
          </a:p>
        </p:txBody>
      </p:sp>
      <p:sp>
        <p:nvSpPr>
          <p:cNvPr id="15" name="Text 12"/>
          <p:cNvSpPr/>
          <p:nvPr/>
        </p:nvSpPr>
        <p:spPr>
          <a:xfrm>
            <a:off x="3156704" y="5696307"/>
            <a:ext cx="3078480" cy="306824"/>
          </a:xfrm>
          <a:prstGeom prst="rect">
            <a:avLst/>
          </a:prstGeom>
          <a:noFill/>
          <a:ln/>
        </p:spPr>
        <p:txBody>
          <a:bodyPr wrap="none" rtlCol="0" anchor="t"/>
          <a:lstStyle/>
          <a:p>
            <a:pPr algn="r" indent="0" marL="0">
              <a:lnSpc>
                <a:spcPts val="2416"/>
              </a:lnSpc>
              <a:buNone/>
            </a:pPr>
            <a:r>
              <a:rPr lang="en-US" sz="1933" b="1" dirty="0">
                <a:solidFill>
                  <a:srgbClr val="FFFFFF"/>
                </a:solidFill>
                <a:latin typeface="Syne" pitchFamily="34" charset="0"/>
                <a:ea typeface="Syne" pitchFamily="34" charset="-122"/>
                <a:cs typeface="Syne" pitchFamily="34" charset="-120"/>
              </a:rPr>
              <a:t>WinSCP and OpenSSH</a:t>
            </a:r>
            <a:endParaRPr lang="en-US" sz="1933" dirty="0"/>
          </a:p>
        </p:txBody>
      </p:sp>
      <p:sp>
        <p:nvSpPr>
          <p:cNvPr id="16" name="Text 13"/>
          <p:cNvSpPr/>
          <p:nvPr/>
        </p:nvSpPr>
        <p:spPr>
          <a:xfrm>
            <a:off x="2925604" y="6199465"/>
            <a:ext cx="3309580" cy="942261"/>
          </a:xfrm>
          <a:prstGeom prst="rect">
            <a:avLst/>
          </a:prstGeom>
          <a:noFill/>
          <a:ln/>
        </p:spPr>
        <p:txBody>
          <a:bodyPr wrap="square" rtlCol="0" anchor="t"/>
          <a:lstStyle/>
          <a:p>
            <a:pPr algn="r" indent="0" marL="0">
              <a:lnSpc>
                <a:spcPts val="2474"/>
              </a:lnSpc>
              <a:buNone/>
            </a:pPr>
            <a:r>
              <a:rPr lang="en-US" sz="1546" dirty="0">
                <a:solidFill>
                  <a:srgbClr val="D9E1FF"/>
                </a:solidFill>
                <a:latin typeface="Arimo" pitchFamily="34" charset="0"/>
                <a:ea typeface="Arimo" pitchFamily="34" charset="-122"/>
                <a:cs typeface="Arimo" pitchFamily="34" charset="-120"/>
              </a:rPr>
              <a:t>WinSCP is used for transfers, and OpenSSH is used in Linux or Mac for ssh connections.</a:t>
            </a:r>
            <a:endParaRPr lang="en-US" sz="1546"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C0A33">
              <a:alpha val="80000"/>
            </a:srgbClr>
          </a:solidFill>
          <a:ln/>
        </p:spPr>
      </p:sp>
      <p:sp>
        <p:nvSpPr>
          <p:cNvPr id="6" name="Text 3"/>
          <p:cNvSpPr/>
          <p:nvPr/>
        </p:nvSpPr>
        <p:spPr>
          <a:xfrm>
            <a:off x="2348389" y="2561034"/>
            <a:ext cx="8717280"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EBS Volumes and Snapshots</a:t>
            </a:r>
            <a:endParaRPr lang="en-US" sz="4374" dirty="0"/>
          </a:p>
        </p:txBody>
      </p:sp>
      <p:sp>
        <p:nvSpPr>
          <p:cNvPr id="7" name="Shape 4"/>
          <p:cNvSpPr/>
          <p:nvPr/>
        </p:nvSpPr>
        <p:spPr>
          <a:xfrm>
            <a:off x="2348389" y="3588663"/>
            <a:ext cx="4855726" cy="2079903"/>
          </a:xfrm>
          <a:prstGeom prst="roundRect">
            <a:avLst>
              <a:gd name="adj" fmla="val 3205"/>
            </a:avLst>
          </a:prstGeom>
          <a:solidFill>
            <a:srgbClr val="171542"/>
          </a:solidFill>
          <a:ln/>
        </p:spPr>
      </p:sp>
      <p:sp>
        <p:nvSpPr>
          <p:cNvPr id="8" name="Text 5"/>
          <p:cNvSpPr/>
          <p:nvPr/>
        </p:nvSpPr>
        <p:spPr>
          <a:xfrm>
            <a:off x="2570559" y="3810833"/>
            <a:ext cx="2552700"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Creating Volume</a:t>
            </a:r>
            <a:endParaRPr lang="en-US" sz="2187" dirty="0"/>
          </a:p>
        </p:txBody>
      </p:sp>
      <p:sp>
        <p:nvSpPr>
          <p:cNvPr id="9" name="Text 6"/>
          <p:cNvSpPr/>
          <p:nvPr/>
        </p:nvSpPr>
        <p:spPr>
          <a:xfrm>
            <a:off x="2570559" y="4380190"/>
            <a:ext cx="4411385" cy="1066205"/>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Create a volume and connect to the instance while launching, or attach as an additional volume later.</a:t>
            </a:r>
            <a:endParaRPr lang="en-US" sz="1750" dirty="0"/>
          </a:p>
        </p:txBody>
      </p:sp>
      <p:sp>
        <p:nvSpPr>
          <p:cNvPr id="10" name="Shape 7"/>
          <p:cNvSpPr/>
          <p:nvPr/>
        </p:nvSpPr>
        <p:spPr>
          <a:xfrm>
            <a:off x="7426285" y="3588663"/>
            <a:ext cx="4855726" cy="2079903"/>
          </a:xfrm>
          <a:prstGeom prst="roundRect">
            <a:avLst>
              <a:gd name="adj" fmla="val 3205"/>
            </a:avLst>
          </a:prstGeom>
          <a:solidFill>
            <a:srgbClr val="171542"/>
          </a:solidFill>
          <a:ln/>
        </p:spPr>
      </p:sp>
      <p:sp>
        <p:nvSpPr>
          <p:cNvPr id="11" name="Text 8"/>
          <p:cNvSpPr/>
          <p:nvPr/>
        </p:nvSpPr>
        <p:spPr>
          <a:xfrm>
            <a:off x="7648456" y="3810833"/>
            <a:ext cx="3177540" cy="347186"/>
          </a:xfrm>
          <a:prstGeom prst="rect">
            <a:avLst/>
          </a:prstGeom>
          <a:noFill/>
          <a:ln/>
        </p:spPr>
        <p:txBody>
          <a:bodyPr wrap="none" rtlCol="0" anchor="t"/>
          <a:lstStyle/>
          <a:p>
            <a:pPr indent="0" marL="0">
              <a:lnSpc>
                <a:spcPts val="2734"/>
              </a:lnSpc>
              <a:buNone/>
            </a:pPr>
            <a:r>
              <a:rPr lang="en-US" sz="2187" b="1" dirty="0">
                <a:solidFill>
                  <a:srgbClr val="FFFFFF"/>
                </a:solidFill>
                <a:latin typeface="Syne" pitchFamily="34" charset="0"/>
                <a:ea typeface="Syne" pitchFamily="34" charset="-122"/>
                <a:cs typeface="Syne" pitchFamily="34" charset="-120"/>
              </a:rPr>
              <a:t>Attaching Snapshots</a:t>
            </a:r>
            <a:endParaRPr lang="en-US" sz="2187" dirty="0"/>
          </a:p>
        </p:txBody>
      </p:sp>
      <p:sp>
        <p:nvSpPr>
          <p:cNvPr id="12" name="Text 9"/>
          <p:cNvSpPr/>
          <p:nvPr/>
        </p:nvSpPr>
        <p:spPr>
          <a:xfrm>
            <a:off x="7648456" y="4380190"/>
            <a:ext cx="4411385" cy="710803"/>
          </a:xfrm>
          <a:prstGeom prst="rect">
            <a:avLst/>
          </a:prstGeom>
          <a:noFill/>
          <a:ln/>
        </p:spPr>
        <p:txBody>
          <a:bodyPr wrap="square" rtlCol="0" anchor="t"/>
          <a:lstStyle/>
          <a:p>
            <a:pPr indent="0" marL="0">
              <a:lnSpc>
                <a:spcPts val="2799"/>
              </a:lnSpc>
              <a:buNone/>
            </a:pPr>
            <a:r>
              <a:rPr lang="en-US" sz="1750" dirty="0">
                <a:solidFill>
                  <a:srgbClr val="D9E1FF"/>
                </a:solidFill>
                <a:latin typeface="Arimo" pitchFamily="34" charset="0"/>
                <a:ea typeface="Arimo" pitchFamily="34" charset="-122"/>
                <a:cs typeface="Arimo" pitchFamily="34" charset="-120"/>
              </a:rPr>
              <a:t>Create a snapshot of a volume to backup and restore.</a:t>
            </a:r>
            <a:endParaRPr lang="en-US" sz="1750" dirty="0"/>
          </a:p>
        </p:txBody>
      </p:sp>
      <p:pic>
        <p:nvPicPr>
          <p:cNvPr id="1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sp>
        <p:nvSpPr>
          <p:cNvPr id="4" name="Text 2"/>
          <p:cNvSpPr/>
          <p:nvPr/>
        </p:nvSpPr>
        <p:spPr>
          <a:xfrm>
            <a:off x="2348389" y="1283137"/>
            <a:ext cx="8694420"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AMI and Autoscaling Groups</a:t>
            </a:r>
            <a:endParaRPr lang="en-US" sz="4374" dirty="0"/>
          </a:p>
        </p:txBody>
      </p:sp>
      <p:pic>
        <p:nvPicPr>
          <p:cNvPr id="5" name="Image 0" descr="preencoded.png">    </p:cNvPr>
          <p:cNvPicPr>
            <a:picLocks noChangeAspect="1"/>
          </p:cNvPicPr>
          <p:nvPr/>
        </p:nvPicPr>
        <p:blipFill>
          <a:blip r:embed="rId1"/>
          <a:stretch>
            <a:fillRect/>
          </a:stretch>
        </p:blipFill>
        <p:spPr>
          <a:xfrm>
            <a:off x="2348389" y="2421850"/>
            <a:ext cx="4800124" cy="2966680"/>
          </a:xfrm>
          <a:prstGeom prst="rect">
            <a:avLst/>
          </a:prstGeom>
        </p:spPr>
      </p:pic>
      <p:sp>
        <p:nvSpPr>
          <p:cNvPr id="6" name="Text 3"/>
          <p:cNvSpPr/>
          <p:nvPr/>
        </p:nvSpPr>
        <p:spPr>
          <a:xfrm>
            <a:off x="2348389" y="5666184"/>
            <a:ext cx="2720340"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Creating Instance</a:t>
            </a:r>
            <a:endParaRPr lang="en-US" sz="2187" dirty="0"/>
          </a:p>
        </p:txBody>
      </p:sp>
      <p:sp>
        <p:nvSpPr>
          <p:cNvPr id="7" name="Text 4"/>
          <p:cNvSpPr/>
          <p:nvPr/>
        </p:nvSpPr>
        <p:spPr>
          <a:xfrm>
            <a:off x="2348389" y="6235541"/>
            <a:ext cx="4800124" cy="355402"/>
          </a:xfrm>
          <a:prstGeom prst="rect">
            <a:avLst/>
          </a:prstGeom>
          <a:noFill/>
          <a:ln/>
        </p:spPr>
        <p:txBody>
          <a:bodyPr wrap="non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Launch instance using AMI.</a:t>
            </a:r>
            <a:endParaRPr lang="en-US" sz="1750" dirty="0"/>
          </a:p>
        </p:txBody>
      </p:sp>
      <p:pic>
        <p:nvPicPr>
          <p:cNvPr id="8" name="Image 1" descr="preencoded.png">    </p:cNvPr>
          <p:cNvPicPr>
            <a:picLocks noChangeAspect="1"/>
          </p:cNvPicPr>
          <p:nvPr/>
        </p:nvPicPr>
        <p:blipFill>
          <a:blip r:embed="rId2"/>
          <a:stretch>
            <a:fillRect/>
          </a:stretch>
        </p:blipFill>
        <p:spPr>
          <a:xfrm>
            <a:off x="7481768" y="2421850"/>
            <a:ext cx="4800124" cy="2966680"/>
          </a:xfrm>
          <a:prstGeom prst="rect">
            <a:avLst/>
          </a:prstGeom>
        </p:spPr>
      </p:pic>
      <p:sp>
        <p:nvSpPr>
          <p:cNvPr id="9" name="Text 5"/>
          <p:cNvSpPr/>
          <p:nvPr/>
        </p:nvSpPr>
        <p:spPr>
          <a:xfrm>
            <a:off x="7481768" y="5666184"/>
            <a:ext cx="2827020"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Autoscaling Group</a:t>
            </a:r>
            <a:endParaRPr lang="en-US" sz="2187" dirty="0"/>
          </a:p>
        </p:txBody>
      </p:sp>
      <p:sp>
        <p:nvSpPr>
          <p:cNvPr id="10" name="Text 6"/>
          <p:cNvSpPr/>
          <p:nvPr/>
        </p:nvSpPr>
        <p:spPr>
          <a:xfrm>
            <a:off x="7481768" y="6235541"/>
            <a:ext cx="4800124" cy="710803"/>
          </a:xfrm>
          <a:prstGeom prst="rect">
            <a:avLst/>
          </a:prstGeom>
          <a:noFill/>
          <a:ln/>
        </p:spPr>
        <p:txBody>
          <a:bodyPr wrap="squar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Set up to scale EC2 instances in or out automatically based on defined conditions.</a:t>
            </a:r>
            <a:endParaRPr lang="en-US" sz="1750" dirty="0"/>
          </a:p>
        </p:txBody>
      </p:sp>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C0A33">
              <a:alpha val="80000"/>
            </a:srgbClr>
          </a:solidFill>
          <a:ln/>
        </p:spPr>
      </p:sp>
      <p:sp>
        <p:nvSpPr>
          <p:cNvPr id="6" name="Text 3"/>
          <p:cNvSpPr/>
          <p:nvPr/>
        </p:nvSpPr>
        <p:spPr>
          <a:xfrm>
            <a:off x="2348389" y="1883331"/>
            <a:ext cx="5425440" cy="694373"/>
          </a:xfrm>
          <a:prstGeom prst="rect">
            <a:avLst/>
          </a:prstGeom>
          <a:noFill/>
          <a:ln/>
        </p:spPr>
        <p:txBody>
          <a:bodyPr wrap="none" rtlCol="0" anchor="t"/>
          <a:lstStyle/>
          <a:p>
            <a:pPr indent="0" marL="0">
              <a:lnSpc>
                <a:spcPts val="5468"/>
              </a:lnSpc>
              <a:buNone/>
            </a:pPr>
            <a:r>
              <a:rPr lang="en-US" sz="4374" b="1" dirty="0">
                <a:solidFill>
                  <a:srgbClr val="FFFFFF"/>
                </a:solidFill>
                <a:latin typeface="Syne" pitchFamily="34" charset="0"/>
                <a:ea typeface="Syne" pitchFamily="34" charset="-122"/>
                <a:cs typeface="Syne" pitchFamily="34" charset="-120"/>
              </a:rPr>
              <a:t>Introduction to S3</a:t>
            </a:r>
            <a:endParaRPr lang="en-US" sz="4374" dirty="0"/>
          </a:p>
        </p:txBody>
      </p:sp>
      <p:sp>
        <p:nvSpPr>
          <p:cNvPr id="7" name="Shape 4"/>
          <p:cNvSpPr/>
          <p:nvPr/>
        </p:nvSpPr>
        <p:spPr>
          <a:xfrm>
            <a:off x="7301270" y="2910959"/>
            <a:ext cx="27742" cy="3435191"/>
          </a:xfrm>
          <a:prstGeom prst="rect">
            <a:avLst/>
          </a:prstGeom>
          <a:solidFill>
            <a:srgbClr val="8061FF"/>
          </a:solidFill>
          <a:ln/>
        </p:spPr>
      </p:sp>
      <p:sp>
        <p:nvSpPr>
          <p:cNvPr id="8" name="Shape 5"/>
          <p:cNvSpPr/>
          <p:nvPr/>
        </p:nvSpPr>
        <p:spPr>
          <a:xfrm>
            <a:off x="7565053" y="3320594"/>
            <a:ext cx="777597" cy="27742"/>
          </a:xfrm>
          <a:prstGeom prst="rect">
            <a:avLst/>
          </a:prstGeom>
          <a:solidFill>
            <a:srgbClr val="8061FF"/>
          </a:solidFill>
          <a:ln/>
        </p:spPr>
      </p:sp>
      <p:sp>
        <p:nvSpPr>
          <p:cNvPr id="9" name="Shape 6"/>
          <p:cNvSpPr/>
          <p:nvPr/>
        </p:nvSpPr>
        <p:spPr>
          <a:xfrm>
            <a:off x="7065109" y="3084552"/>
            <a:ext cx="499943" cy="499943"/>
          </a:xfrm>
          <a:prstGeom prst="roundRect">
            <a:avLst>
              <a:gd name="adj" fmla="val 13333"/>
            </a:avLst>
          </a:prstGeom>
          <a:solidFill>
            <a:srgbClr val="171542"/>
          </a:solidFill>
          <a:ln/>
        </p:spPr>
      </p:sp>
      <p:sp>
        <p:nvSpPr>
          <p:cNvPr id="10" name="Text 7"/>
          <p:cNvSpPr/>
          <p:nvPr/>
        </p:nvSpPr>
        <p:spPr>
          <a:xfrm>
            <a:off x="7250251" y="3126224"/>
            <a:ext cx="12954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1</a:t>
            </a:r>
            <a:endParaRPr lang="en-US" sz="2624" dirty="0"/>
          </a:p>
        </p:txBody>
      </p:sp>
      <p:sp>
        <p:nvSpPr>
          <p:cNvPr id="11" name="Text 8"/>
          <p:cNvSpPr/>
          <p:nvPr/>
        </p:nvSpPr>
        <p:spPr>
          <a:xfrm>
            <a:off x="8537138" y="3133130"/>
            <a:ext cx="2221944" cy="347186"/>
          </a:xfrm>
          <a:prstGeom prst="rect">
            <a:avLst/>
          </a:prstGeom>
          <a:noFill/>
          <a:ln/>
        </p:spPr>
        <p:txBody>
          <a:bodyPr wrap="none" rtlCol="0" anchor="t"/>
          <a:lstStyle/>
          <a:p>
            <a:pPr algn="l" indent="0" marL="0">
              <a:lnSpc>
                <a:spcPts val="2734"/>
              </a:lnSpc>
              <a:buNone/>
            </a:pPr>
            <a:r>
              <a:rPr lang="en-US" sz="2187" b="1" dirty="0">
                <a:solidFill>
                  <a:srgbClr val="FFFFFF"/>
                </a:solidFill>
                <a:latin typeface="Syne" pitchFamily="34" charset="0"/>
                <a:ea typeface="Syne" pitchFamily="34" charset="-122"/>
                <a:cs typeface="Syne" pitchFamily="34" charset="-120"/>
              </a:rPr>
              <a:t>S3 Buckets</a:t>
            </a:r>
            <a:endParaRPr lang="en-US" sz="2187" dirty="0"/>
          </a:p>
        </p:txBody>
      </p:sp>
      <p:sp>
        <p:nvSpPr>
          <p:cNvPr id="12" name="Text 9"/>
          <p:cNvSpPr/>
          <p:nvPr/>
        </p:nvSpPr>
        <p:spPr>
          <a:xfrm>
            <a:off x="8537138" y="3702487"/>
            <a:ext cx="3744754" cy="1421606"/>
          </a:xfrm>
          <a:prstGeom prst="rect">
            <a:avLst/>
          </a:prstGeom>
          <a:noFill/>
          <a:ln/>
        </p:spPr>
        <p:txBody>
          <a:bodyPr wrap="square" rtlCol="0" anchor="t"/>
          <a:lstStyle/>
          <a:p>
            <a:pPr algn="l" indent="0" marL="0">
              <a:lnSpc>
                <a:spcPts val="2799"/>
              </a:lnSpc>
              <a:buNone/>
            </a:pPr>
            <a:r>
              <a:rPr lang="en-US" sz="1750" dirty="0">
                <a:solidFill>
                  <a:srgbClr val="D9E1FF"/>
                </a:solidFill>
                <a:latin typeface="Arimo" pitchFamily="34" charset="0"/>
                <a:ea typeface="Arimo" pitchFamily="34" charset="-122"/>
                <a:cs typeface="Arimo" pitchFamily="34" charset="-120"/>
              </a:rPr>
              <a:t>Create a bucket, upload files, and give permissions to set up the S3 bucket. Object ownership can be private or public.</a:t>
            </a:r>
            <a:endParaRPr lang="en-US" sz="1750" dirty="0"/>
          </a:p>
        </p:txBody>
      </p:sp>
      <p:sp>
        <p:nvSpPr>
          <p:cNvPr id="13" name="Shape 10"/>
          <p:cNvSpPr/>
          <p:nvPr/>
        </p:nvSpPr>
        <p:spPr>
          <a:xfrm>
            <a:off x="6287512" y="4431447"/>
            <a:ext cx="777597" cy="27742"/>
          </a:xfrm>
          <a:prstGeom prst="rect">
            <a:avLst/>
          </a:prstGeom>
          <a:solidFill>
            <a:srgbClr val="8061FF"/>
          </a:solidFill>
          <a:ln/>
        </p:spPr>
      </p:sp>
      <p:sp>
        <p:nvSpPr>
          <p:cNvPr id="14" name="Shape 11"/>
          <p:cNvSpPr/>
          <p:nvPr/>
        </p:nvSpPr>
        <p:spPr>
          <a:xfrm>
            <a:off x="7065109" y="4195405"/>
            <a:ext cx="499943" cy="499943"/>
          </a:xfrm>
          <a:prstGeom prst="roundRect">
            <a:avLst>
              <a:gd name="adj" fmla="val 13333"/>
            </a:avLst>
          </a:prstGeom>
          <a:solidFill>
            <a:srgbClr val="171542"/>
          </a:solidFill>
          <a:ln/>
        </p:spPr>
      </p:sp>
      <p:sp>
        <p:nvSpPr>
          <p:cNvPr id="15" name="Text 12"/>
          <p:cNvSpPr/>
          <p:nvPr/>
        </p:nvSpPr>
        <p:spPr>
          <a:xfrm>
            <a:off x="7212151" y="4237077"/>
            <a:ext cx="205740" cy="416481"/>
          </a:xfrm>
          <a:prstGeom prst="rect">
            <a:avLst/>
          </a:prstGeom>
          <a:noFill/>
          <a:ln/>
        </p:spPr>
        <p:txBody>
          <a:bodyPr wrap="none" rtlCol="0" anchor="t"/>
          <a:lstStyle/>
          <a:p>
            <a:pPr algn="ctr" indent="0" marL="0">
              <a:lnSpc>
                <a:spcPts val="3281"/>
              </a:lnSpc>
              <a:buNone/>
            </a:pPr>
            <a:r>
              <a:rPr lang="en-US" sz="2624" b="1" dirty="0">
                <a:solidFill>
                  <a:srgbClr val="FFFFFF"/>
                </a:solidFill>
                <a:latin typeface="Syne" pitchFamily="34" charset="0"/>
                <a:ea typeface="Syne" pitchFamily="34" charset="-122"/>
                <a:cs typeface="Syne" pitchFamily="34" charset="-120"/>
              </a:rPr>
              <a:t>2</a:t>
            </a:r>
            <a:endParaRPr lang="en-US" sz="2624" dirty="0"/>
          </a:p>
        </p:txBody>
      </p:sp>
      <p:sp>
        <p:nvSpPr>
          <p:cNvPr id="16" name="Text 13"/>
          <p:cNvSpPr/>
          <p:nvPr/>
        </p:nvSpPr>
        <p:spPr>
          <a:xfrm>
            <a:off x="3365063" y="4243983"/>
            <a:ext cx="2727960" cy="347186"/>
          </a:xfrm>
          <a:prstGeom prst="rect">
            <a:avLst/>
          </a:prstGeom>
          <a:noFill/>
          <a:ln/>
        </p:spPr>
        <p:txBody>
          <a:bodyPr wrap="none" rtlCol="0" anchor="t"/>
          <a:lstStyle/>
          <a:p>
            <a:pPr algn="r" indent="0" marL="0">
              <a:lnSpc>
                <a:spcPts val="2734"/>
              </a:lnSpc>
              <a:buNone/>
            </a:pPr>
            <a:r>
              <a:rPr lang="en-US" sz="2187" b="1" dirty="0">
                <a:solidFill>
                  <a:srgbClr val="FFFFFF"/>
                </a:solidFill>
                <a:latin typeface="Syne" pitchFamily="34" charset="0"/>
                <a:ea typeface="Syne" pitchFamily="34" charset="-122"/>
                <a:cs typeface="Syne" pitchFamily="34" charset="-120"/>
              </a:rPr>
              <a:t>Bucket Versioning</a:t>
            </a:r>
            <a:endParaRPr lang="en-US" sz="2187" dirty="0"/>
          </a:p>
        </p:txBody>
      </p:sp>
      <p:sp>
        <p:nvSpPr>
          <p:cNvPr id="17" name="Text 14"/>
          <p:cNvSpPr/>
          <p:nvPr/>
        </p:nvSpPr>
        <p:spPr>
          <a:xfrm>
            <a:off x="2348389" y="4813340"/>
            <a:ext cx="3744635" cy="710803"/>
          </a:xfrm>
          <a:prstGeom prst="rect">
            <a:avLst/>
          </a:prstGeom>
          <a:noFill/>
          <a:ln/>
        </p:spPr>
        <p:txBody>
          <a:bodyPr wrap="square" rtlCol="0" anchor="t"/>
          <a:lstStyle/>
          <a:p>
            <a:pPr algn="r" indent="0" marL="0">
              <a:lnSpc>
                <a:spcPts val="2799"/>
              </a:lnSpc>
              <a:buNone/>
            </a:pPr>
            <a:r>
              <a:rPr lang="en-US" sz="1750" dirty="0">
                <a:solidFill>
                  <a:srgbClr val="D9E1FF"/>
                </a:solidFill>
                <a:latin typeface="Arimo" pitchFamily="34" charset="0"/>
                <a:ea typeface="Arimo" pitchFamily="34" charset="-122"/>
                <a:cs typeface="Arimo" pitchFamily="34" charset="-120"/>
              </a:rPr>
              <a:t>Versioning keeps multiple versions of an object in the same bucket.</a:t>
            </a:r>
            <a:endParaRPr lang="en-US" sz="1750" dirty="0"/>
          </a:p>
        </p:txBody>
      </p:sp>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2023-11-04T13:16:12Z</dcterms:created>
  <dcterms:modified xsi:type="dcterms:W3CDTF">2023-11-04T13:16:12Z</dcterms:modified>
</cp:coreProperties>
</file>